
<file path=[Content_Types].xml><?xml version="1.0" encoding="utf-8"?>
<Types xmlns="http://schemas.openxmlformats.org/package/2006/content-types">
  <Default Extension="png" ContentType="image/png"/>
  <Default Extension="svg" ContentType="image/svg+xml"/>
  <Default Extension="emf" ContentType="image/x-emf"/>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60" r:id="rId2"/>
  </p:sldMasterIdLst>
  <p:notesMasterIdLst>
    <p:notesMasterId r:id="rId43"/>
  </p:notesMasterIdLst>
  <p:sldIdLst>
    <p:sldId id="311" r:id="rId3"/>
    <p:sldId id="257" r:id="rId4"/>
    <p:sldId id="287" r:id="rId5"/>
    <p:sldId id="263" r:id="rId6"/>
    <p:sldId id="265" r:id="rId7"/>
    <p:sldId id="290" r:id="rId8"/>
    <p:sldId id="267" r:id="rId9"/>
    <p:sldId id="305" r:id="rId10"/>
    <p:sldId id="299" r:id="rId11"/>
    <p:sldId id="306" r:id="rId12"/>
    <p:sldId id="289" r:id="rId13"/>
    <p:sldId id="291" r:id="rId14"/>
    <p:sldId id="312" r:id="rId15"/>
    <p:sldId id="314" r:id="rId16"/>
    <p:sldId id="313" r:id="rId17"/>
    <p:sldId id="260" r:id="rId18"/>
    <p:sldId id="296" r:id="rId19"/>
    <p:sldId id="268" r:id="rId20"/>
    <p:sldId id="298" r:id="rId21"/>
    <p:sldId id="315" r:id="rId22"/>
    <p:sldId id="316" r:id="rId23"/>
    <p:sldId id="271" r:id="rId24"/>
    <p:sldId id="261" r:id="rId25"/>
    <p:sldId id="277" r:id="rId26"/>
    <p:sldId id="302" r:id="rId27"/>
    <p:sldId id="300" r:id="rId28"/>
    <p:sldId id="284" r:id="rId29"/>
    <p:sldId id="286" r:id="rId30"/>
    <p:sldId id="285" r:id="rId31"/>
    <p:sldId id="301" r:id="rId32"/>
    <p:sldId id="282" r:id="rId33"/>
    <p:sldId id="283" r:id="rId34"/>
    <p:sldId id="303" r:id="rId35"/>
    <p:sldId id="304" r:id="rId36"/>
    <p:sldId id="297" r:id="rId37"/>
    <p:sldId id="294" r:id="rId38"/>
    <p:sldId id="308" r:id="rId39"/>
    <p:sldId id="310" r:id="rId40"/>
    <p:sldId id="309" r:id="rId41"/>
    <p:sldId id="307" r:id="rId4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488" userDrawn="1">
          <p15:clr>
            <a:srgbClr val="A4A3A4"/>
          </p15:clr>
        </p15:guide>
        <p15:guide id="2" pos="422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413"/>
    <p:restoredTop sz="76391"/>
  </p:normalViewPr>
  <p:slideViewPr>
    <p:cSldViewPr snapToGrid="0" snapToObjects="1" showGuides="1">
      <p:cViewPr varScale="1">
        <p:scale>
          <a:sx n="82" d="100"/>
          <a:sy n="82" d="100"/>
        </p:scale>
        <p:origin x="1368" y="168"/>
      </p:cViewPr>
      <p:guideLst>
        <p:guide orient="horz" pos="1488"/>
        <p:guide pos="4224"/>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notesMaster" Target="notesMasters/notesMaster1.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theme" Target="theme/theme1.xml"/><Relationship Id="rId20" Type="http://schemas.openxmlformats.org/officeDocument/2006/relationships/slide" Target="slides/slide18.xml"/><Relationship Id="rId41" Type="http://schemas.openxmlformats.org/officeDocument/2006/relationships/slide" Target="slides/slide39.xml"/></Relationships>
</file>

<file path=ppt/diagrams/_rels/data3.xml.rels><?xml version="1.0" encoding="UTF-8" standalone="yes"?>
<Relationships xmlns="http://schemas.openxmlformats.org/package/2006/relationships"><Relationship Id="rId8" Type="http://schemas.openxmlformats.org/officeDocument/2006/relationships/image" Target="../media/image12.svg"/><Relationship Id="rId13" Type="http://schemas.openxmlformats.org/officeDocument/2006/relationships/image" Target="../media/image17.png"/><Relationship Id="rId3" Type="http://schemas.openxmlformats.org/officeDocument/2006/relationships/image" Target="../media/image7.png"/><Relationship Id="rId7" Type="http://schemas.openxmlformats.org/officeDocument/2006/relationships/image" Target="../media/image11.png"/><Relationship Id="rId12" Type="http://schemas.openxmlformats.org/officeDocument/2006/relationships/image" Target="../media/image16.sv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11" Type="http://schemas.openxmlformats.org/officeDocument/2006/relationships/image" Target="../media/image15.png"/><Relationship Id="rId5" Type="http://schemas.openxmlformats.org/officeDocument/2006/relationships/image" Target="../media/image9.png"/><Relationship Id="rId10" Type="http://schemas.openxmlformats.org/officeDocument/2006/relationships/image" Target="../media/image14.svg"/><Relationship Id="rId4" Type="http://schemas.openxmlformats.org/officeDocument/2006/relationships/image" Target="../media/image8.svg"/><Relationship Id="rId9" Type="http://schemas.openxmlformats.org/officeDocument/2006/relationships/image" Target="../media/image13.png"/><Relationship Id="rId14" Type="http://schemas.openxmlformats.org/officeDocument/2006/relationships/image" Target="../media/image18.svg"/></Relationships>
</file>

<file path=ppt/diagrams/_rels/drawing3.xml.rels><?xml version="1.0" encoding="UTF-8" standalone="yes"?>
<Relationships xmlns="http://schemas.openxmlformats.org/package/2006/relationships"><Relationship Id="rId8" Type="http://schemas.openxmlformats.org/officeDocument/2006/relationships/image" Target="../media/image12.svg"/><Relationship Id="rId13" Type="http://schemas.openxmlformats.org/officeDocument/2006/relationships/image" Target="../media/image17.png"/><Relationship Id="rId3" Type="http://schemas.openxmlformats.org/officeDocument/2006/relationships/image" Target="../media/image7.png"/><Relationship Id="rId7" Type="http://schemas.openxmlformats.org/officeDocument/2006/relationships/image" Target="../media/image11.png"/><Relationship Id="rId12" Type="http://schemas.openxmlformats.org/officeDocument/2006/relationships/image" Target="../media/image16.sv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11" Type="http://schemas.openxmlformats.org/officeDocument/2006/relationships/image" Target="../media/image15.png"/><Relationship Id="rId5" Type="http://schemas.openxmlformats.org/officeDocument/2006/relationships/image" Target="../media/image9.png"/><Relationship Id="rId10" Type="http://schemas.openxmlformats.org/officeDocument/2006/relationships/image" Target="../media/image14.svg"/><Relationship Id="rId4" Type="http://schemas.openxmlformats.org/officeDocument/2006/relationships/image" Target="../media/image8.svg"/><Relationship Id="rId9" Type="http://schemas.openxmlformats.org/officeDocument/2006/relationships/image" Target="../media/image13.png"/><Relationship Id="rId14" Type="http://schemas.openxmlformats.org/officeDocument/2006/relationships/image" Target="../media/image18.svg"/></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data1.xml><?xml version="1.0" encoding="utf-8"?>
<dgm:dataModel xmlns:dgm="http://schemas.openxmlformats.org/drawingml/2006/diagram" xmlns:a="http://schemas.openxmlformats.org/drawingml/2006/main">
  <dgm:ptLst>
    <dgm:pt modelId="{2E01AE5D-6818-4524-B321-0102E27534C0}" type="doc">
      <dgm:prSet loTypeId="urn:microsoft.com/office/officeart/2005/8/layout/vList5" loCatId="list" qsTypeId="urn:microsoft.com/office/officeart/2005/8/quickstyle/simple1" qsCatId="simple" csTypeId="urn:microsoft.com/office/officeart/2005/8/colors/colorful2" csCatId="colorful" phldr="1"/>
      <dgm:spPr/>
      <dgm:t>
        <a:bodyPr/>
        <a:lstStyle/>
        <a:p>
          <a:endParaRPr lang="en-US"/>
        </a:p>
      </dgm:t>
    </dgm:pt>
    <dgm:pt modelId="{CFEE330F-890B-40E2-B163-A0D2BFE214B9}">
      <dgm:prSet/>
      <dgm:spPr/>
      <dgm:t>
        <a:bodyPr/>
        <a:lstStyle/>
        <a:p>
          <a:r>
            <a:rPr lang="en-US" dirty="0"/>
            <a:t>Data that are</a:t>
          </a:r>
        </a:p>
      </dgm:t>
    </dgm:pt>
    <dgm:pt modelId="{F5F4A996-2D58-4DF6-9F69-459661F42CE1}" type="parTrans" cxnId="{07331251-94AD-4AB4-BF8F-0DEDC6A3F035}">
      <dgm:prSet/>
      <dgm:spPr/>
      <dgm:t>
        <a:bodyPr/>
        <a:lstStyle/>
        <a:p>
          <a:endParaRPr lang="en-US"/>
        </a:p>
      </dgm:t>
    </dgm:pt>
    <dgm:pt modelId="{A3A9E64B-E24F-4DE8-BA05-E263BC9BB72C}" type="sibTrans" cxnId="{07331251-94AD-4AB4-BF8F-0DEDC6A3F035}">
      <dgm:prSet/>
      <dgm:spPr/>
      <dgm:t>
        <a:bodyPr/>
        <a:lstStyle/>
        <a:p>
          <a:endParaRPr lang="en-US"/>
        </a:p>
      </dgm:t>
    </dgm:pt>
    <dgm:pt modelId="{057FB7DD-3A3A-4D4A-9431-9C6B90E5FD3F}">
      <dgm:prSet/>
      <dgm:spPr/>
      <dgm:t>
        <a:bodyPr/>
        <a:lstStyle/>
        <a:p>
          <a:r>
            <a:rPr lang="en-US"/>
            <a:t>Well-organized</a:t>
          </a:r>
        </a:p>
      </dgm:t>
    </dgm:pt>
    <dgm:pt modelId="{8E1B60A0-E139-4BE8-A6B2-27E0741D3A26}" type="parTrans" cxnId="{968F8ED6-6079-431B-AF54-B3CAE43AD1D7}">
      <dgm:prSet/>
      <dgm:spPr/>
      <dgm:t>
        <a:bodyPr/>
        <a:lstStyle/>
        <a:p>
          <a:endParaRPr lang="en-US"/>
        </a:p>
      </dgm:t>
    </dgm:pt>
    <dgm:pt modelId="{A5A3C1BF-7EAA-4715-9EBF-F11A3AF9177C}" type="sibTrans" cxnId="{968F8ED6-6079-431B-AF54-B3CAE43AD1D7}">
      <dgm:prSet/>
      <dgm:spPr/>
      <dgm:t>
        <a:bodyPr/>
        <a:lstStyle/>
        <a:p>
          <a:endParaRPr lang="en-US"/>
        </a:p>
      </dgm:t>
    </dgm:pt>
    <dgm:pt modelId="{14883645-CB73-44FB-A171-E4B1A5596B42}">
      <dgm:prSet/>
      <dgm:spPr/>
      <dgm:t>
        <a:bodyPr/>
        <a:lstStyle/>
        <a:p>
          <a:r>
            <a:rPr lang="en-US"/>
            <a:t>Documented</a:t>
          </a:r>
        </a:p>
      </dgm:t>
    </dgm:pt>
    <dgm:pt modelId="{F137B5E8-F176-4C06-B89A-ECC5950122D9}" type="parTrans" cxnId="{7242CADF-9702-4F3B-B745-FCED46FEDD7A}">
      <dgm:prSet/>
      <dgm:spPr/>
      <dgm:t>
        <a:bodyPr/>
        <a:lstStyle/>
        <a:p>
          <a:endParaRPr lang="en-US"/>
        </a:p>
      </dgm:t>
    </dgm:pt>
    <dgm:pt modelId="{BC7911C5-0E6C-45D7-9530-737302F64D92}" type="sibTrans" cxnId="{7242CADF-9702-4F3B-B745-FCED46FEDD7A}">
      <dgm:prSet/>
      <dgm:spPr/>
      <dgm:t>
        <a:bodyPr/>
        <a:lstStyle/>
        <a:p>
          <a:endParaRPr lang="en-US"/>
        </a:p>
      </dgm:t>
    </dgm:pt>
    <dgm:pt modelId="{DED11985-744F-415C-9F49-6080E10CF776}">
      <dgm:prSet/>
      <dgm:spPr/>
      <dgm:t>
        <a:bodyPr/>
        <a:lstStyle/>
        <a:p>
          <a:r>
            <a:rPr lang="en-US"/>
            <a:t>Preserved</a:t>
          </a:r>
        </a:p>
      </dgm:t>
    </dgm:pt>
    <dgm:pt modelId="{7109EB2F-8F00-4D93-8274-26243606E597}" type="parTrans" cxnId="{A44C5779-F55D-4632-B6B5-0A20F300F2AB}">
      <dgm:prSet/>
      <dgm:spPr/>
      <dgm:t>
        <a:bodyPr/>
        <a:lstStyle/>
        <a:p>
          <a:endParaRPr lang="en-US"/>
        </a:p>
      </dgm:t>
    </dgm:pt>
    <dgm:pt modelId="{0613E49F-C000-4D1E-A688-BCFA50DDFFB9}" type="sibTrans" cxnId="{A44C5779-F55D-4632-B6B5-0A20F300F2AB}">
      <dgm:prSet/>
      <dgm:spPr/>
      <dgm:t>
        <a:bodyPr/>
        <a:lstStyle/>
        <a:p>
          <a:endParaRPr lang="en-US"/>
        </a:p>
      </dgm:t>
    </dgm:pt>
    <dgm:pt modelId="{3CD5277C-BE53-4ED6-B040-23B9F9EF8C8E}">
      <dgm:prSet/>
      <dgm:spPr/>
      <dgm:t>
        <a:bodyPr/>
        <a:lstStyle/>
        <a:p>
          <a:r>
            <a:rPr lang="en-US"/>
            <a:t>Accessible</a:t>
          </a:r>
        </a:p>
      </dgm:t>
    </dgm:pt>
    <dgm:pt modelId="{DCCB9B48-DF82-479C-9C70-B2EC1BD57D77}" type="parTrans" cxnId="{33CFEC11-4ADA-4980-BAF4-21B0B58007F2}">
      <dgm:prSet/>
      <dgm:spPr/>
      <dgm:t>
        <a:bodyPr/>
        <a:lstStyle/>
        <a:p>
          <a:endParaRPr lang="en-US"/>
        </a:p>
      </dgm:t>
    </dgm:pt>
    <dgm:pt modelId="{B2D07A61-CB50-460D-BB6F-22BE59BBE97F}" type="sibTrans" cxnId="{33CFEC11-4ADA-4980-BAF4-21B0B58007F2}">
      <dgm:prSet/>
      <dgm:spPr/>
      <dgm:t>
        <a:bodyPr/>
        <a:lstStyle/>
        <a:p>
          <a:endParaRPr lang="en-US"/>
        </a:p>
      </dgm:t>
    </dgm:pt>
    <dgm:pt modelId="{2527B976-594A-4C92-BE87-C20D6D52F4C4}">
      <dgm:prSet/>
      <dgm:spPr/>
      <dgm:t>
        <a:bodyPr/>
        <a:lstStyle/>
        <a:p>
          <a:r>
            <a:rPr lang="en-US"/>
            <a:t>Verified as to accuracy and validity</a:t>
          </a:r>
        </a:p>
      </dgm:t>
    </dgm:pt>
    <dgm:pt modelId="{5439F4AB-CD94-4204-A875-84A4619DF261}" type="parTrans" cxnId="{D6C260ED-8A3B-4A7F-A8E7-6A27A3A221AB}">
      <dgm:prSet/>
      <dgm:spPr/>
      <dgm:t>
        <a:bodyPr/>
        <a:lstStyle/>
        <a:p>
          <a:endParaRPr lang="en-US"/>
        </a:p>
      </dgm:t>
    </dgm:pt>
    <dgm:pt modelId="{DE7299E1-2DAC-468A-BB1B-8E73EB60ABB1}" type="sibTrans" cxnId="{D6C260ED-8A3B-4A7F-A8E7-6A27A3A221AB}">
      <dgm:prSet/>
      <dgm:spPr/>
      <dgm:t>
        <a:bodyPr/>
        <a:lstStyle/>
        <a:p>
          <a:endParaRPr lang="en-US"/>
        </a:p>
      </dgm:t>
    </dgm:pt>
    <dgm:pt modelId="{4FD18979-5A42-458B-AE70-2DAC4430067D}">
      <dgm:prSet/>
      <dgm:spPr/>
      <dgm:t>
        <a:bodyPr/>
        <a:lstStyle/>
        <a:p>
          <a:r>
            <a:rPr lang="en-US" dirty="0"/>
            <a:t>Result in </a:t>
          </a:r>
        </a:p>
      </dgm:t>
    </dgm:pt>
    <dgm:pt modelId="{0503C7B2-BAC0-46C3-9C7E-DED2124101E5}" type="parTrans" cxnId="{34A1E58C-2715-4EC9-92B6-F4A193CBA794}">
      <dgm:prSet/>
      <dgm:spPr/>
      <dgm:t>
        <a:bodyPr/>
        <a:lstStyle/>
        <a:p>
          <a:endParaRPr lang="en-US"/>
        </a:p>
      </dgm:t>
    </dgm:pt>
    <dgm:pt modelId="{011F1314-476C-4445-8FFF-8860AF28D288}" type="sibTrans" cxnId="{34A1E58C-2715-4EC9-92B6-F4A193CBA794}">
      <dgm:prSet/>
      <dgm:spPr/>
      <dgm:t>
        <a:bodyPr/>
        <a:lstStyle/>
        <a:p>
          <a:endParaRPr lang="en-US"/>
        </a:p>
      </dgm:t>
    </dgm:pt>
    <dgm:pt modelId="{9A002F39-BD53-4359-81CA-B20DDABD1B8A}">
      <dgm:prSet/>
      <dgm:spPr/>
      <dgm:t>
        <a:bodyPr/>
        <a:lstStyle/>
        <a:p>
          <a:r>
            <a:rPr lang="en-US"/>
            <a:t>High quality data</a:t>
          </a:r>
        </a:p>
      </dgm:t>
    </dgm:pt>
    <dgm:pt modelId="{91CF3777-E471-4ABC-ACF0-C2EC3D05F581}" type="parTrans" cxnId="{09D5BBA0-AC3D-40A9-A97D-2F696979C0E2}">
      <dgm:prSet/>
      <dgm:spPr/>
      <dgm:t>
        <a:bodyPr/>
        <a:lstStyle/>
        <a:p>
          <a:endParaRPr lang="en-US"/>
        </a:p>
      </dgm:t>
    </dgm:pt>
    <dgm:pt modelId="{8E88E19E-1B8B-4C0A-A7C5-A479083876B6}" type="sibTrans" cxnId="{09D5BBA0-AC3D-40A9-A97D-2F696979C0E2}">
      <dgm:prSet/>
      <dgm:spPr/>
      <dgm:t>
        <a:bodyPr/>
        <a:lstStyle/>
        <a:p>
          <a:endParaRPr lang="en-US"/>
        </a:p>
      </dgm:t>
    </dgm:pt>
    <dgm:pt modelId="{38090D91-F30D-43BC-9C39-B3ED6DF20692}">
      <dgm:prSet/>
      <dgm:spPr/>
      <dgm:t>
        <a:bodyPr/>
        <a:lstStyle/>
        <a:p>
          <a:r>
            <a:rPr lang="en-US"/>
            <a:t>Easy to share and re-use in science</a:t>
          </a:r>
        </a:p>
      </dgm:t>
    </dgm:pt>
    <dgm:pt modelId="{4CCBE491-A709-49EB-AC89-5B6973A4641C}" type="parTrans" cxnId="{E8DB9060-54EA-4A30-B7FF-F8E972B83EFB}">
      <dgm:prSet/>
      <dgm:spPr/>
      <dgm:t>
        <a:bodyPr/>
        <a:lstStyle/>
        <a:p>
          <a:endParaRPr lang="en-US"/>
        </a:p>
      </dgm:t>
    </dgm:pt>
    <dgm:pt modelId="{CE111ECF-705A-4639-80C0-2A445F7694CE}" type="sibTrans" cxnId="{E8DB9060-54EA-4A30-B7FF-F8E972B83EFB}">
      <dgm:prSet/>
      <dgm:spPr/>
      <dgm:t>
        <a:bodyPr/>
        <a:lstStyle/>
        <a:p>
          <a:endParaRPr lang="en-US"/>
        </a:p>
      </dgm:t>
    </dgm:pt>
    <dgm:pt modelId="{EB05EB59-FC01-4B25-A98F-4D6E0852C2E2}">
      <dgm:prSet/>
      <dgm:spPr/>
      <dgm:t>
        <a:bodyPr/>
        <a:lstStyle/>
        <a:p>
          <a:r>
            <a:rPr lang="en-US"/>
            <a:t>Citation and credibility to the researcher</a:t>
          </a:r>
        </a:p>
      </dgm:t>
    </dgm:pt>
    <dgm:pt modelId="{83239B8F-C9E8-421D-BCBC-697814D541A3}" type="parTrans" cxnId="{FC192905-636B-4A89-AC09-29BCB108F4D2}">
      <dgm:prSet/>
      <dgm:spPr/>
      <dgm:t>
        <a:bodyPr/>
        <a:lstStyle/>
        <a:p>
          <a:endParaRPr lang="en-US"/>
        </a:p>
      </dgm:t>
    </dgm:pt>
    <dgm:pt modelId="{6AAE637A-E3EE-48A0-844F-BCEE0BF98F15}" type="sibTrans" cxnId="{FC192905-636B-4A89-AC09-29BCB108F4D2}">
      <dgm:prSet/>
      <dgm:spPr/>
      <dgm:t>
        <a:bodyPr/>
        <a:lstStyle/>
        <a:p>
          <a:endParaRPr lang="en-US"/>
        </a:p>
      </dgm:t>
    </dgm:pt>
    <dgm:pt modelId="{C457C6F8-E62A-4B0F-A0C0-3632B06C8325}">
      <dgm:prSet/>
      <dgm:spPr/>
      <dgm:t>
        <a:bodyPr/>
        <a:lstStyle/>
        <a:p>
          <a:r>
            <a:rPr lang="en-US"/>
            <a:t>Cost-savings to science</a:t>
          </a:r>
        </a:p>
      </dgm:t>
    </dgm:pt>
    <dgm:pt modelId="{C1EC3CF8-4944-44FD-B0F0-106668C92DF3}" type="parTrans" cxnId="{A2A0ECC6-5185-41A8-BBEB-B03BD37A3FA6}">
      <dgm:prSet/>
      <dgm:spPr/>
      <dgm:t>
        <a:bodyPr/>
        <a:lstStyle/>
        <a:p>
          <a:endParaRPr lang="en-US"/>
        </a:p>
      </dgm:t>
    </dgm:pt>
    <dgm:pt modelId="{B3AC3CE1-17D1-43C6-924B-E39A01672892}" type="sibTrans" cxnId="{A2A0ECC6-5185-41A8-BBEB-B03BD37A3FA6}">
      <dgm:prSet/>
      <dgm:spPr/>
      <dgm:t>
        <a:bodyPr/>
        <a:lstStyle/>
        <a:p>
          <a:endParaRPr lang="en-US"/>
        </a:p>
      </dgm:t>
    </dgm:pt>
    <dgm:pt modelId="{9D238625-61B5-CC41-B80E-CEB854DADD92}" type="pres">
      <dgm:prSet presAssocID="{2E01AE5D-6818-4524-B321-0102E27534C0}" presName="Name0" presStyleCnt="0">
        <dgm:presLayoutVars>
          <dgm:dir/>
          <dgm:animLvl val="lvl"/>
          <dgm:resizeHandles val="exact"/>
        </dgm:presLayoutVars>
      </dgm:prSet>
      <dgm:spPr/>
    </dgm:pt>
    <dgm:pt modelId="{E7E77BA6-3748-F149-8853-5B88EA3CC92D}" type="pres">
      <dgm:prSet presAssocID="{CFEE330F-890B-40E2-B163-A0D2BFE214B9}" presName="linNode" presStyleCnt="0"/>
      <dgm:spPr/>
    </dgm:pt>
    <dgm:pt modelId="{57CE7FE2-3BE2-F84C-9762-E74F4F25D765}" type="pres">
      <dgm:prSet presAssocID="{CFEE330F-890B-40E2-B163-A0D2BFE214B9}" presName="parentText" presStyleLbl="node1" presStyleIdx="0" presStyleCnt="2">
        <dgm:presLayoutVars>
          <dgm:chMax val="1"/>
          <dgm:bulletEnabled val="1"/>
        </dgm:presLayoutVars>
      </dgm:prSet>
      <dgm:spPr/>
    </dgm:pt>
    <dgm:pt modelId="{99D162FA-4B99-9842-92DC-EEEDE2B980BA}" type="pres">
      <dgm:prSet presAssocID="{CFEE330F-890B-40E2-B163-A0D2BFE214B9}" presName="descendantText" presStyleLbl="alignAccFollowNode1" presStyleIdx="0" presStyleCnt="2">
        <dgm:presLayoutVars>
          <dgm:bulletEnabled val="1"/>
        </dgm:presLayoutVars>
      </dgm:prSet>
      <dgm:spPr/>
    </dgm:pt>
    <dgm:pt modelId="{DDDAF0E5-C8FB-E74D-9386-3845C097D675}" type="pres">
      <dgm:prSet presAssocID="{A3A9E64B-E24F-4DE8-BA05-E263BC9BB72C}" presName="sp" presStyleCnt="0"/>
      <dgm:spPr/>
    </dgm:pt>
    <dgm:pt modelId="{66643FB8-9073-A245-A815-68E6785D19CB}" type="pres">
      <dgm:prSet presAssocID="{4FD18979-5A42-458B-AE70-2DAC4430067D}" presName="linNode" presStyleCnt="0"/>
      <dgm:spPr/>
    </dgm:pt>
    <dgm:pt modelId="{0F990374-55CC-4945-A3A2-8C27D59320DF}" type="pres">
      <dgm:prSet presAssocID="{4FD18979-5A42-458B-AE70-2DAC4430067D}" presName="parentText" presStyleLbl="node1" presStyleIdx="1" presStyleCnt="2">
        <dgm:presLayoutVars>
          <dgm:chMax val="1"/>
          <dgm:bulletEnabled val="1"/>
        </dgm:presLayoutVars>
      </dgm:prSet>
      <dgm:spPr/>
    </dgm:pt>
    <dgm:pt modelId="{E69CACB1-70BC-2F45-95C1-84F9CA2DB681}" type="pres">
      <dgm:prSet presAssocID="{4FD18979-5A42-458B-AE70-2DAC4430067D}" presName="descendantText" presStyleLbl="alignAccFollowNode1" presStyleIdx="1" presStyleCnt="2">
        <dgm:presLayoutVars>
          <dgm:bulletEnabled val="1"/>
        </dgm:presLayoutVars>
      </dgm:prSet>
      <dgm:spPr/>
    </dgm:pt>
  </dgm:ptLst>
  <dgm:cxnLst>
    <dgm:cxn modelId="{FC192905-636B-4A89-AC09-29BCB108F4D2}" srcId="{4FD18979-5A42-458B-AE70-2DAC4430067D}" destId="{EB05EB59-FC01-4B25-A98F-4D6E0852C2E2}" srcOrd="2" destOrd="0" parTransId="{83239B8F-C9E8-421D-BCBC-697814D541A3}" sibTransId="{6AAE637A-E3EE-48A0-844F-BCEE0BF98F15}"/>
    <dgm:cxn modelId="{33CFEC11-4ADA-4980-BAF4-21B0B58007F2}" srcId="{CFEE330F-890B-40E2-B163-A0D2BFE214B9}" destId="{3CD5277C-BE53-4ED6-B040-23B9F9EF8C8E}" srcOrd="3" destOrd="0" parTransId="{DCCB9B48-DF82-479C-9C70-B2EC1BD57D77}" sibTransId="{B2D07A61-CB50-460D-BB6F-22BE59BBE97F}"/>
    <dgm:cxn modelId="{F6472C16-7B86-6F47-AFD1-A7B33B222AD1}" type="presOf" srcId="{9A002F39-BD53-4359-81CA-B20DDABD1B8A}" destId="{E69CACB1-70BC-2F45-95C1-84F9CA2DB681}" srcOrd="0" destOrd="0" presId="urn:microsoft.com/office/officeart/2005/8/layout/vList5"/>
    <dgm:cxn modelId="{65D3C91B-53DD-2F4E-9DE2-F29FE93AA03A}" type="presOf" srcId="{DED11985-744F-415C-9F49-6080E10CF776}" destId="{99D162FA-4B99-9842-92DC-EEEDE2B980BA}" srcOrd="0" destOrd="2" presId="urn:microsoft.com/office/officeart/2005/8/layout/vList5"/>
    <dgm:cxn modelId="{7BDD6724-AAC9-2647-878D-D5ED4781044B}" type="presOf" srcId="{14883645-CB73-44FB-A171-E4B1A5596B42}" destId="{99D162FA-4B99-9842-92DC-EEEDE2B980BA}" srcOrd="0" destOrd="1" presId="urn:microsoft.com/office/officeart/2005/8/layout/vList5"/>
    <dgm:cxn modelId="{07331251-94AD-4AB4-BF8F-0DEDC6A3F035}" srcId="{2E01AE5D-6818-4524-B321-0102E27534C0}" destId="{CFEE330F-890B-40E2-B163-A0D2BFE214B9}" srcOrd="0" destOrd="0" parTransId="{F5F4A996-2D58-4DF6-9F69-459661F42CE1}" sibTransId="{A3A9E64B-E24F-4DE8-BA05-E263BC9BB72C}"/>
    <dgm:cxn modelId="{E8DB9060-54EA-4A30-B7FF-F8E972B83EFB}" srcId="{4FD18979-5A42-458B-AE70-2DAC4430067D}" destId="{38090D91-F30D-43BC-9C39-B3ED6DF20692}" srcOrd="1" destOrd="0" parTransId="{4CCBE491-A709-49EB-AC89-5B6973A4641C}" sibTransId="{CE111ECF-705A-4639-80C0-2A445F7694CE}"/>
    <dgm:cxn modelId="{5270B968-2F70-4E4E-BF58-B09E97AF0A56}" type="presOf" srcId="{38090D91-F30D-43BC-9C39-B3ED6DF20692}" destId="{E69CACB1-70BC-2F45-95C1-84F9CA2DB681}" srcOrd="0" destOrd="1" presId="urn:microsoft.com/office/officeart/2005/8/layout/vList5"/>
    <dgm:cxn modelId="{A44C5779-F55D-4632-B6B5-0A20F300F2AB}" srcId="{CFEE330F-890B-40E2-B163-A0D2BFE214B9}" destId="{DED11985-744F-415C-9F49-6080E10CF776}" srcOrd="2" destOrd="0" parTransId="{7109EB2F-8F00-4D93-8274-26243606E597}" sibTransId="{0613E49F-C000-4D1E-A688-BCFA50DDFFB9}"/>
    <dgm:cxn modelId="{34A1E58C-2715-4EC9-92B6-F4A193CBA794}" srcId="{2E01AE5D-6818-4524-B321-0102E27534C0}" destId="{4FD18979-5A42-458B-AE70-2DAC4430067D}" srcOrd="1" destOrd="0" parTransId="{0503C7B2-BAC0-46C3-9C7E-DED2124101E5}" sibTransId="{011F1314-476C-4445-8FFF-8860AF28D288}"/>
    <dgm:cxn modelId="{93D9FC95-A865-CB4E-A1BD-A615972C75E0}" type="presOf" srcId="{C457C6F8-E62A-4B0F-A0C0-3632B06C8325}" destId="{E69CACB1-70BC-2F45-95C1-84F9CA2DB681}" srcOrd="0" destOrd="3" presId="urn:microsoft.com/office/officeart/2005/8/layout/vList5"/>
    <dgm:cxn modelId="{B9642D9D-9E34-0946-8E55-32AC8C451538}" type="presOf" srcId="{057FB7DD-3A3A-4D4A-9431-9C6B90E5FD3F}" destId="{99D162FA-4B99-9842-92DC-EEEDE2B980BA}" srcOrd="0" destOrd="0" presId="urn:microsoft.com/office/officeart/2005/8/layout/vList5"/>
    <dgm:cxn modelId="{77754A9D-705E-B749-92A2-4D021FBE5FC8}" type="presOf" srcId="{2527B976-594A-4C92-BE87-C20D6D52F4C4}" destId="{99D162FA-4B99-9842-92DC-EEEDE2B980BA}" srcOrd="0" destOrd="4" presId="urn:microsoft.com/office/officeart/2005/8/layout/vList5"/>
    <dgm:cxn modelId="{09D5BBA0-AC3D-40A9-A97D-2F696979C0E2}" srcId="{4FD18979-5A42-458B-AE70-2DAC4430067D}" destId="{9A002F39-BD53-4359-81CA-B20DDABD1B8A}" srcOrd="0" destOrd="0" parTransId="{91CF3777-E471-4ABC-ACF0-C2EC3D05F581}" sibTransId="{8E88E19E-1B8B-4C0A-A7C5-A479083876B6}"/>
    <dgm:cxn modelId="{A2A0ECC6-5185-41A8-BBEB-B03BD37A3FA6}" srcId="{4FD18979-5A42-458B-AE70-2DAC4430067D}" destId="{C457C6F8-E62A-4B0F-A0C0-3632B06C8325}" srcOrd="3" destOrd="0" parTransId="{C1EC3CF8-4944-44FD-B0F0-106668C92DF3}" sibTransId="{B3AC3CE1-17D1-43C6-924B-E39A01672892}"/>
    <dgm:cxn modelId="{6E7C0ACF-1913-B649-A809-EDA8C4A20785}" type="presOf" srcId="{2E01AE5D-6818-4524-B321-0102E27534C0}" destId="{9D238625-61B5-CC41-B80E-CEB854DADD92}" srcOrd="0" destOrd="0" presId="urn:microsoft.com/office/officeart/2005/8/layout/vList5"/>
    <dgm:cxn modelId="{C93CADCF-6B89-8C42-8CC7-A4DD37E38D44}" type="presOf" srcId="{CFEE330F-890B-40E2-B163-A0D2BFE214B9}" destId="{57CE7FE2-3BE2-F84C-9762-E74F4F25D765}" srcOrd="0" destOrd="0" presId="urn:microsoft.com/office/officeart/2005/8/layout/vList5"/>
    <dgm:cxn modelId="{4B3A89D1-E038-5E46-A520-37D292EDB231}" type="presOf" srcId="{EB05EB59-FC01-4B25-A98F-4D6E0852C2E2}" destId="{E69CACB1-70BC-2F45-95C1-84F9CA2DB681}" srcOrd="0" destOrd="2" presId="urn:microsoft.com/office/officeart/2005/8/layout/vList5"/>
    <dgm:cxn modelId="{968F8ED6-6079-431B-AF54-B3CAE43AD1D7}" srcId="{CFEE330F-890B-40E2-B163-A0D2BFE214B9}" destId="{057FB7DD-3A3A-4D4A-9431-9C6B90E5FD3F}" srcOrd="0" destOrd="0" parTransId="{8E1B60A0-E139-4BE8-A6B2-27E0741D3A26}" sibTransId="{A5A3C1BF-7EAA-4715-9EBF-F11A3AF9177C}"/>
    <dgm:cxn modelId="{7242CADF-9702-4F3B-B745-FCED46FEDD7A}" srcId="{CFEE330F-890B-40E2-B163-A0D2BFE214B9}" destId="{14883645-CB73-44FB-A171-E4B1A5596B42}" srcOrd="1" destOrd="0" parTransId="{F137B5E8-F176-4C06-B89A-ECC5950122D9}" sibTransId="{BC7911C5-0E6C-45D7-9530-737302F64D92}"/>
    <dgm:cxn modelId="{D6C260ED-8A3B-4A7F-A8E7-6A27A3A221AB}" srcId="{CFEE330F-890B-40E2-B163-A0D2BFE214B9}" destId="{2527B976-594A-4C92-BE87-C20D6D52F4C4}" srcOrd="4" destOrd="0" parTransId="{5439F4AB-CD94-4204-A875-84A4619DF261}" sibTransId="{DE7299E1-2DAC-468A-BB1B-8E73EB60ABB1}"/>
    <dgm:cxn modelId="{FD599FF4-568F-7049-BBA4-0555384276EF}" type="presOf" srcId="{4FD18979-5A42-458B-AE70-2DAC4430067D}" destId="{0F990374-55CC-4945-A3A2-8C27D59320DF}" srcOrd="0" destOrd="0" presId="urn:microsoft.com/office/officeart/2005/8/layout/vList5"/>
    <dgm:cxn modelId="{B9EE25FE-66CC-7344-A75F-844AC6CCFF2C}" type="presOf" srcId="{3CD5277C-BE53-4ED6-B040-23B9F9EF8C8E}" destId="{99D162FA-4B99-9842-92DC-EEEDE2B980BA}" srcOrd="0" destOrd="3" presId="urn:microsoft.com/office/officeart/2005/8/layout/vList5"/>
    <dgm:cxn modelId="{C4751446-A0F3-CE44-B4F2-125A9FE7AB95}" type="presParOf" srcId="{9D238625-61B5-CC41-B80E-CEB854DADD92}" destId="{E7E77BA6-3748-F149-8853-5B88EA3CC92D}" srcOrd="0" destOrd="0" presId="urn:microsoft.com/office/officeart/2005/8/layout/vList5"/>
    <dgm:cxn modelId="{162E7F18-06DD-0C47-BD84-67A10B16C070}" type="presParOf" srcId="{E7E77BA6-3748-F149-8853-5B88EA3CC92D}" destId="{57CE7FE2-3BE2-F84C-9762-E74F4F25D765}" srcOrd="0" destOrd="0" presId="urn:microsoft.com/office/officeart/2005/8/layout/vList5"/>
    <dgm:cxn modelId="{7927E006-C10C-904F-8585-5A6D21FE1C3F}" type="presParOf" srcId="{E7E77BA6-3748-F149-8853-5B88EA3CC92D}" destId="{99D162FA-4B99-9842-92DC-EEEDE2B980BA}" srcOrd="1" destOrd="0" presId="urn:microsoft.com/office/officeart/2005/8/layout/vList5"/>
    <dgm:cxn modelId="{9AFCD953-BAC7-BF4D-9DD4-20A056BD733D}" type="presParOf" srcId="{9D238625-61B5-CC41-B80E-CEB854DADD92}" destId="{DDDAF0E5-C8FB-E74D-9386-3845C097D675}" srcOrd="1" destOrd="0" presId="urn:microsoft.com/office/officeart/2005/8/layout/vList5"/>
    <dgm:cxn modelId="{A4BA6C49-CEC5-0442-AEDD-09E3A07891DB}" type="presParOf" srcId="{9D238625-61B5-CC41-B80E-CEB854DADD92}" destId="{66643FB8-9073-A245-A815-68E6785D19CB}" srcOrd="2" destOrd="0" presId="urn:microsoft.com/office/officeart/2005/8/layout/vList5"/>
    <dgm:cxn modelId="{704FD842-8307-BE44-A7CC-55B2C9C84465}" type="presParOf" srcId="{66643FB8-9073-A245-A815-68E6785D19CB}" destId="{0F990374-55CC-4945-A3A2-8C27D59320DF}" srcOrd="0" destOrd="0" presId="urn:microsoft.com/office/officeart/2005/8/layout/vList5"/>
    <dgm:cxn modelId="{1AE60059-FAE9-274B-95AC-749861201EF5}" type="presParOf" srcId="{66643FB8-9073-A245-A815-68E6785D19CB}" destId="{E69CACB1-70BC-2F45-95C1-84F9CA2DB681}"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0CC71B4-6FCF-4D74-9E86-3BF461B11736}" type="doc">
      <dgm:prSet loTypeId="urn:microsoft.com/office/officeart/2016/7/layout/HorizontalActionList" loCatId="List" qsTypeId="urn:microsoft.com/office/officeart/2005/8/quickstyle/simple2" qsCatId="simple" csTypeId="urn:microsoft.com/office/officeart/2005/8/colors/accent2_2" csCatId="accent2"/>
      <dgm:spPr/>
      <dgm:t>
        <a:bodyPr/>
        <a:lstStyle/>
        <a:p>
          <a:endParaRPr lang="en-US"/>
        </a:p>
      </dgm:t>
    </dgm:pt>
    <dgm:pt modelId="{EC2A156E-5911-4F8F-BCE2-975A38FD06B2}">
      <dgm:prSet/>
      <dgm:spPr/>
      <dgm:t>
        <a:bodyPr/>
        <a:lstStyle/>
        <a:p>
          <a:r>
            <a:rPr lang="en-US"/>
            <a:t>Research is reproducible when: </a:t>
          </a:r>
        </a:p>
      </dgm:t>
    </dgm:pt>
    <dgm:pt modelId="{7889463F-83DA-4FD7-B7AE-43BE61FBEEF5}" type="parTrans" cxnId="{8818F99F-D125-418F-A929-F76E6D13FBBB}">
      <dgm:prSet/>
      <dgm:spPr/>
      <dgm:t>
        <a:bodyPr/>
        <a:lstStyle/>
        <a:p>
          <a:endParaRPr lang="en-US"/>
        </a:p>
      </dgm:t>
    </dgm:pt>
    <dgm:pt modelId="{D3C7B62C-FD9A-4C31-9520-651B0FCE55C1}" type="sibTrans" cxnId="{8818F99F-D125-418F-A929-F76E6D13FBBB}">
      <dgm:prSet/>
      <dgm:spPr/>
      <dgm:t>
        <a:bodyPr/>
        <a:lstStyle/>
        <a:p>
          <a:endParaRPr lang="en-US"/>
        </a:p>
      </dgm:t>
    </dgm:pt>
    <dgm:pt modelId="{6B41F177-168F-490F-BF74-AAC3BCBFFC98}">
      <dgm:prSet/>
      <dgm:spPr/>
      <dgm:t>
        <a:bodyPr/>
        <a:lstStyle/>
        <a:p>
          <a:r>
            <a:rPr lang="en-US"/>
            <a:t>Data and code are organized such that others can re-create your results. </a:t>
          </a:r>
        </a:p>
      </dgm:t>
    </dgm:pt>
    <dgm:pt modelId="{79F955CB-F0FE-4DDF-B48A-46CD8CE23A0E}" type="parTrans" cxnId="{9A836D0F-9BCF-4CD9-BC3B-3D2A37781907}">
      <dgm:prSet/>
      <dgm:spPr/>
      <dgm:t>
        <a:bodyPr/>
        <a:lstStyle/>
        <a:p>
          <a:endParaRPr lang="en-US"/>
        </a:p>
      </dgm:t>
    </dgm:pt>
    <dgm:pt modelId="{F1E0920F-9182-441F-BD65-50747680E659}" type="sibTrans" cxnId="{9A836D0F-9BCF-4CD9-BC3B-3D2A37781907}">
      <dgm:prSet/>
      <dgm:spPr/>
      <dgm:t>
        <a:bodyPr/>
        <a:lstStyle/>
        <a:p>
          <a:endParaRPr lang="en-US"/>
        </a:p>
      </dgm:t>
    </dgm:pt>
    <dgm:pt modelId="{FEE83C42-C15F-448B-9737-E569D956571B}">
      <dgm:prSet/>
      <dgm:spPr/>
      <dgm:t>
        <a:bodyPr/>
        <a:lstStyle/>
        <a:p>
          <a:r>
            <a:rPr lang="en-US"/>
            <a:t>Keys to reproducible research: </a:t>
          </a:r>
        </a:p>
      </dgm:t>
    </dgm:pt>
    <dgm:pt modelId="{5738BE9B-457F-42EE-A012-8C31F6DD0A13}" type="parTrans" cxnId="{90ED284E-1F9E-428D-AD00-3B71AB8BAA5B}">
      <dgm:prSet/>
      <dgm:spPr/>
      <dgm:t>
        <a:bodyPr/>
        <a:lstStyle/>
        <a:p>
          <a:endParaRPr lang="en-US"/>
        </a:p>
      </dgm:t>
    </dgm:pt>
    <dgm:pt modelId="{08CBAE63-0D9D-43EB-81E2-166E00D4CBC5}" type="sibTrans" cxnId="{90ED284E-1F9E-428D-AD00-3B71AB8BAA5B}">
      <dgm:prSet/>
      <dgm:spPr/>
      <dgm:t>
        <a:bodyPr/>
        <a:lstStyle/>
        <a:p>
          <a:endParaRPr lang="en-US"/>
        </a:p>
      </dgm:t>
    </dgm:pt>
    <dgm:pt modelId="{201DEDC5-708D-4329-AA49-F6AAF6874CB1}">
      <dgm:prSet/>
      <dgm:spPr/>
      <dgm:t>
        <a:bodyPr/>
        <a:lstStyle/>
        <a:p>
          <a:r>
            <a:rPr lang="en-US"/>
            <a:t>Raw data is saved.</a:t>
          </a:r>
        </a:p>
      </dgm:t>
    </dgm:pt>
    <dgm:pt modelId="{AB232E0D-98E4-4FB0-B761-6C3804113C87}" type="parTrans" cxnId="{FCD85EC7-D8A3-4EE0-AF59-7DE61AA3E85B}">
      <dgm:prSet/>
      <dgm:spPr/>
      <dgm:t>
        <a:bodyPr/>
        <a:lstStyle/>
        <a:p>
          <a:endParaRPr lang="en-US"/>
        </a:p>
      </dgm:t>
    </dgm:pt>
    <dgm:pt modelId="{CD910CDC-E783-4451-970A-99E78EA96B64}" type="sibTrans" cxnId="{FCD85EC7-D8A3-4EE0-AF59-7DE61AA3E85B}">
      <dgm:prSet/>
      <dgm:spPr/>
      <dgm:t>
        <a:bodyPr/>
        <a:lstStyle/>
        <a:p>
          <a:endParaRPr lang="en-US"/>
        </a:p>
      </dgm:t>
    </dgm:pt>
    <dgm:pt modelId="{BDA588F0-FB34-4CA7-B6AC-7FC68708A89D}">
      <dgm:prSet/>
      <dgm:spPr/>
      <dgm:t>
        <a:bodyPr/>
        <a:lstStyle/>
        <a:p>
          <a:r>
            <a:rPr lang="en-US" i="1"/>
            <a:t>Everything</a:t>
          </a:r>
          <a:r>
            <a:rPr lang="en-US"/>
            <a:t> is done via code, not hand-editing, copy/paste, or point/click. </a:t>
          </a:r>
        </a:p>
      </dgm:t>
    </dgm:pt>
    <dgm:pt modelId="{B83E5FE0-330D-4472-94BF-F5D23D88B449}" type="parTrans" cxnId="{21B418A5-CBCA-4C85-9A4A-F425C924680A}">
      <dgm:prSet/>
      <dgm:spPr/>
      <dgm:t>
        <a:bodyPr/>
        <a:lstStyle/>
        <a:p>
          <a:endParaRPr lang="en-US"/>
        </a:p>
      </dgm:t>
    </dgm:pt>
    <dgm:pt modelId="{3A077B40-9211-4899-943B-31BC0458CC3D}" type="sibTrans" cxnId="{21B418A5-CBCA-4C85-9A4A-F425C924680A}">
      <dgm:prSet/>
      <dgm:spPr/>
      <dgm:t>
        <a:bodyPr/>
        <a:lstStyle/>
        <a:p>
          <a:endParaRPr lang="en-US"/>
        </a:p>
      </dgm:t>
    </dgm:pt>
    <dgm:pt modelId="{0591E80A-488B-4F52-9205-0FBFD31AB2C2}">
      <dgm:prSet/>
      <dgm:spPr/>
      <dgm:t>
        <a:bodyPr/>
        <a:lstStyle/>
        <a:p>
          <a:r>
            <a:rPr lang="en-US"/>
            <a:t>Code is well-documented and openly available so others can follow what you did</a:t>
          </a:r>
        </a:p>
      </dgm:t>
    </dgm:pt>
    <dgm:pt modelId="{8E067512-7493-48A5-A10A-2E3BAE4C11B9}" type="parTrans" cxnId="{B743E74A-3BE6-433A-B98B-624357A60830}">
      <dgm:prSet/>
      <dgm:spPr/>
      <dgm:t>
        <a:bodyPr/>
        <a:lstStyle/>
        <a:p>
          <a:endParaRPr lang="en-US"/>
        </a:p>
      </dgm:t>
    </dgm:pt>
    <dgm:pt modelId="{74BBC69C-63D4-44F6-94AD-F380C689CC18}" type="sibTrans" cxnId="{B743E74A-3BE6-433A-B98B-624357A60830}">
      <dgm:prSet/>
      <dgm:spPr/>
      <dgm:t>
        <a:bodyPr/>
        <a:lstStyle/>
        <a:p>
          <a:endParaRPr lang="en-US"/>
        </a:p>
      </dgm:t>
    </dgm:pt>
    <dgm:pt modelId="{AD09EF38-7716-F34D-9DD3-82CB9B920D67}" type="pres">
      <dgm:prSet presAssocID="{90CC71B4-6FCF-4D74-9E86-3BF461B11736}" presName="Name0" presStyleCnt="0">
        <dgm:presLayoutVars>
          <dgm:dir/>
          <dgm:animLvl val="lvl"/>
          <dgm:resizeHandles val="exact"/>
        </dgm:presLayoutVars>
      </dgm:prSet>
      <dgm:spPr/>
    </dgm:pt>
    <dgm:pt modelId="{F4617E7C-65A2-BA4E-9FD3-17B9631C19B3}" type="pres">
      <dgm:prSet presAssocID="{EC2A156E-5911-4F8F-BCE2-975A38FD06B2}" presName="composite" presStyleCnt="0"/>
      <dgm:spPr/>
    </dgm:pt>
    <dgm:pt modelId="{C754FA4E-0998-3443-8A00-670397788972}" type="pres">
      <dgm:prSet presAssocID="{EC2A156E-5911-4F8F-BCE2-975A38FD06B2}" presName="parTx" presStyleLbl="alignNode1" presStyleIdx="0" presStyleCnt="2">
        <dgm:presLayoutVars>
          <dgm:chMax val="0"/>
          <dgm:chPref val="0"/>
        </dgm:presLayoutVars>
      </dgm:prSet>
      <dgm:spPr/>
    </dgm:pt>
    <dgm:pt modelId="{040CEF37-A9D6-3440-B62F-CD44BC3B5CA0}" type="pres">
      <dgm:prSet presAssocID="{EC2A156E-5911-4F8F-BCE2-975A38FD06B2}" presName="desTx" presStyleLbl="alignAccFollowNode1" presStyleIdx="0" presStyleCnt="2">
        <dgm:presLayoutVars/>
      </dgm:prSet>
      <dgm:spPr/>
    </dgm:pt>
    <dgm:pt modelId="{3C149945-5E1E-E048-8D42-4B7718097691}" type="pres">
      <dgm:prSet presAssocID="{D3C7B62C-FD9A-4C31-9520-651B0FCE55C1}" presName="space" presStyleCnt="0"/>
      <dgm:spPr/>
    </dgm:pt>
    <dgm:pt modelId="{FC4964E9-BE3D-574A-91B7-E74242663102}" type="pres">
      <dgm:prSet presAssocID="{FEE83C42-C15F-448B-9737-E569D956571B}" presName="composite" presStyleCnt="0"/>
      <dgm:spPr/>
    </dgm:pt>
    <dgm:pt modelId="{14A05368-94BA-894E-9448-54C38D51F48D}" type="pres">
      <dgm:prSet presAssocID="{FEE83C42-C15F-448B-9737-E569D956571B}" presName="parTx" presStyleLbl="alignNode1" presStyleIdx="1" presStyleCnt="2">
        <dgm:presLayoutVars>
          <dgm:chMax val="0"/>
          <dgm:chPref val="0"/>
        </dgm:presLayoutVars>
      </dgm:prSet>
      <dgm:spPr/>
    </dgm:pt>
    <dgm:pt modelId="{F1EF176B-E1F6-5043-B6CC-9E56CFD9E466}" type="pres">
      <dgm:prSet presAssocID="{FEE83C42-C15F-448B-9737-E569D956571B}" presName="desTx" presStyleLbl="alignAccFollowNode1" presStyleIdx="1" presStyleCnt="2">
        <dgm:presLayoutVars/>
      </dgm:prSet>
      <dgm:spPr/>
    </dgm:pt>
  </dgm:ptLst>
  <dgm:cxnLst>
    <dgm:cxn modelId="{39E2F103-656F-CD49-A264-208FAAD035B8}" type="presOf" srcId="{FEE83C42-C15F-448B-9737-E569D956571B}" destId="{14A05368-94BA-894E-9448-54C38D51F48D}" srcOrd="0" destOrd="0" presId="urn:microsoft.com/office/officeart/2016/7/layout/HorizontalActionList"/>
    <dgm:cxn modelId="{9A836D0F-9BCF-4CD9-BC3B-3D2A37781907}" srcId="{EC2A156E-5911-4F8F-BCE2-975A38FD06B2}" destId="{6B41F177-168F-490F-BF74-AAC3BCBFFC98}" srcOrd="0" destOrd="0" parTransId="{79F955CB-F0FE-4DDF-B48A-46CD8CE23A0E}" sibTransId="{F1E0920F-9182-441F-BD65-50747680E659}"/>
    <dgm:cxn modelId="{60AE8C40-A37B-0B48-8A20-734CFBEFC0CA}" type="presOf" srcId="{90CC71B4-6FCF-4D74-9E86-3BF461B11736}" destId="{AD09EF38-7716-F34D-9DD3-82CB9B920D67}" srcOrd="0" destOrd="0" presId="urn:microsoft.com/office/officeart/2016/7/layout/HorizontalActionList"/>
    <dgm:cxn modelId="{B743E74A-3BE6-433A-B98B-624357A60830}" srcId="{FEE83C42-C15F-448B-9737-E569D956571B}" destId="{0591E80A-488B-4F52-9205-0FBFD31AB2C2}" srcOrd="2" destOrd="0" parTransId="{8E067512-7493-48A5-A10A-2E3BAE4C11B9}" sibTransId="{74BBC69C-63D4-44F6-94AD-F380C689CC18}"/>
    <dgm:cxn modelId="{90ED284E-1F9E-428D-AD00-3B71AB8BAA5B}" srcId="{90CC71B4-6FCF-4D74-9E86-3BF461B11736}" destId="{FEE83C42-C15F-448B-9737-E569D956571B}" srcOrd="1" destOrd="0" parTransId="{5738BE9B-457F-42EE-A012-8C31F6DD0A13}" sibTransId="{08CBAE63-0D9D-43EB-81E2-166E00D4CBC5}"/>
    <dgm:cxn modelId="{CA34BD63-CFB4-074A-94FD-4385C69E3A74}" type="presOf" srcId="{201DEDC5-708D-4329-AA49-F6AAF6874CB1}" destId="{F1EF176B-E1F6-5043-B6CC-9E56CFD9E466}" srcOrd="0" destOrd="0" presId="urn:microsoft.com/office/officeart/2016/7/layout/HorizontalActionList"/>
    <dgm:cxn modelId="{27157F77-1757-D149-A006-E566350EA4BF}" type="presOf" srcId="{6B41F177-168F-490F-BF74-AAC3BCBFFC98}" destId="{040CEF37-A9D6-3440-B62F-CD44BC3B5CA0}" srcOrd="0" destOrd="0" presId="urn:microsoft.com/office/officeart/2016/7/layout/HorizontalActionList"/>
    <dgm:cxn modelId="{9B39537C-D0A2-194D-B36C-E71F2B6618BA}" type="presOf" srcId="{BDA588F0-FB34-4CA7-B6AC-7FC68708A89D}" destId="{F1EF176B-E1F6-5043-B6CC-9E56CFD9E466}" srcOrd="0" destOrd="1" presId="urn:microsoft.com/office/officeart/2016/7/layout/HorizontalActionList"/>
    <dgm:cxn modelId="{8818F99F-D125-418F-A929-F76E6D13FBBB}" srcId="{90CC71B4-6FCF-4D74-9E86-3BF461B11736}" destId="{EC2A156E-5911-4F8F-BCE2-975A38FD06B2}" srcOrd="0" destOrd="0" parTransId="{7889463F-83DA-4FD7-B7AE-43BE61FBEEF5}" sibTransId="{D3C7B62C-FD9A-4C31-9520-651B0FCE55C1}"/>
    <dgm:cxn modelId="{296CD3A2-849A-FE47-A640-65288FAF7B65}" type="presOf" srcId="{EC2A156E-5911-4F8F-BCE2-975A38FD06B2}" destId="{C754FA4E-0998-3443-8A00-670397788972}" srcOrd="0" destOrd="0" presId="urn:microsoft.com/office/officeart/2016/7/layout/HorizontalActionList"/>
    <dgm:cxn modelId="{BF3F4CA3-1415-EF42-AC47-479E281643A2}" type="presOf" srcId="{0591E80A-488B-4F52-9205-0FBFD31AB2C2}" destId="{F1EF176B-E1F6-5043-B6CC-9E56CFD9E466}" srcOrd="0" destOrd="2" presId="urn:microsoft.com/office/officeart/2016/7/layout/HorizontalActionList"/>
    <dgm:cxn modelId="{21B418A5-CBCA-4C85-9A4A-F425C924680A}" srcId="{FEE83C42-C15F-448B-9737-E569D956571B}" destId="{BDA588F0-FB34-4CA7-B6AC-7FC68708A89D}" srcOrd="1" destOrd="0" parTransId="{B83E5FE0-330D-4472-94BF-F5D23D88B449}" sibTransId="{3A077B40-9211-4899-943B-31BC0458CC3D}"/>
    <dgm:cxn modelId="{FCD85EC7-D8A3-4EE0-AF59-7DE61AA3E85B}" srcId="{FEE83C42-C15F-448B-9737-E569D956571B}" destId="{201DEDC5-708D-4329-AA49-F6AAF6874CB1}" srcOrd="0" destOrd="0" parTransId="{AB232E0D-98E4-4FB0-B761-6C3804113C87}" sibTransId="{CD910CDC-E783-4451-970A-99E78EA96B64}"/>
    <dgm:cxn modelId="{3B53C966-B947-254E-905C-1AD33F8D63A3}" type="presParOf" srcId="{AD09EF38-7716-F34D-9DD3-82CB9B920D67}" destId="{F4617E7C-65A2-BA4E-9FD3-17B9631C19B3}" srcOrd="0" destOrd="0" presId="urn:microsoft.com/office/officeart/2016/7/layout/HorizontalActionList"/>
    <dgm:cxn modelId="{797A95E7-2718-F54D-A14D-02379A24929B}" type="presParOf" srcId="{F4617E7C-65A2-BA4E-9FD3-17B9631C19B3}" destId="{C754FA4E-0998-3443-8A00-670397788972}" srcOrd="0" destOrd="0" presId="urn:microsoft.com/office/officeart/2016/7/layout/HorizontalActionList"/>
    <dgm:cxn modelId="{2FAF1162-A482-F148-AF9C-7DC05DF76961}" type="presParOf" srcId="{F4617E7C-65A2-BA4E-9FD3-17B9631C19B3}" destId="{040CEF37-A9D6-3440-B62F-CD44BC3B5CA0}" srcOrd="1" destOrd="0" presId="urn:microsoft.com/office/officeart/2016/7/layout/HorizontalActionList"/>
    <dgm:cxn modelId="{7BE90BC2-9587-FD4A-A3BB-146AA1655CFC}" type="presParOf" srcId="{AD09EF38-7716-F34D-9DD3-82CB9B920D67}" destId="{3C149945-5E1E-E048-8D42-4B7718097691}" srcOrd="1" destOrd="0" presId="urn:microsoft.com/office/officeart/2016/7/layout/HorizontalActionList"/>
    <dgm:cxn modelId="{AD81BF97-9070-AF4D-8D00-53C3F511E191}" type="presParOf" srcId="{AD09EF38-7716-F34D-9DD3-82CB9B920D67}" destId="{FC4964E9-BE3D-574A-91B7-E74242663102}" srcOrd="2" destOrd="0" presId="urn:microsoft.com/office/officeart/2016/7/layout/HorizontalActionList"/>
    <dgm:cxn modelId="{0D4EC7AB-6B15-2F4A-AE93-43639A324566}" type="presParOf" srcId="{FC4964E9-BE3D-574A-91B7-E74242663102}" destId="{14A05368-94BA-894E-9448-54C38D51F48D}" srcOrd="0" destOrd="0" presId="urn:microsoft.com/office/officeart/2016/7/layout/HorizontalActionList"/>
    <dgm:cxn modelId="{563F6F3B-7527-254D-8E81-003EB9FAF121}" type="presParOf" srcId="{FC4964E9-BE3D-574A-91B7-E74242663102}" destId="{F1EF176B-E1F6-5043-B6CC-9E56CFD9E466}" srcOrd="1" destOrd="0" presId="urn:microsoft.com/office/officeart/2016/7/layout/HorizontalAction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47D2C70-5E10-4B04-A944-736998BADBD1}"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29C7839D-566F-4444-BFCF-E20F11AE7A36}">
      <dgm:prSet/>
      <dgm:spPr/>
      <dgm:t>
        <a:bodyPr/>
        <a:lstStyle/>
        <a:p>
          <a:pPr>
            <a:lnSpc>
              <a:spcPct val="100000"/>
            </a:lnSpc>
          </a:pPr>
          <a:r>
            <a:rPr lang="en-US"/>
            <a:t>Data and materials produced</a:t>
          </a:r>
        </a:p>
      </dgm:t>
    </dgm:pt>
    <dgm:pt modelId="{80895BF7-1222-4DE5-B307-686C09A78742}" type="parTrans" cxnId="{008600DD-61E0-4F32-BDC1-ED73C4F3EFC4}">
      <dgm:prSet/>
      <dgm:spPr/>
      <dgm:t>
        <a:bodyPr/>
        <a:lstStyle/>
        <a:p>
          <a:endParaRPr lang="en-US"/>
        </a:p>
      </dgm:t>
    </dgm:pt>
    <dgm:pt modelId="{E284D6D9-F367-4E3B-846A-470D56CBBC4C}" type="sibTrans" cxnId="{008600DD-61E0-4F32-BDC1-ED73C4F3EFC4}">
      <dgm:prSet/>
      <dgm:spPr/>
      <dgm:t>
        <a:bodyPr/>
        <a:lstStyle/>
        <a:p>
          <a:endParaRPr lang="en-US"/>
        </a:p>
      </dgm:t>
    </dgm:pt>
    <dgm:pt modelId="{61249BCD-1100-47C9-B4B9-B18598CF77D0}">
      <dgm:prSet/>
      <dgm:spPr/>
      <dgm:t>
        <a:bodyPr/>
        <a:lstStyle/>
        <a:p>
          <a:pPr>
            <a:lnSpc>
              <a:spcPct val="100000"/>
            </a:lnSpc>
          </a:pPr>
          <a:r>
            <a:rPr lang="en-US"/>
            <a:t>Standards, Formats and Metadata</a:t>
          </a:r>
        </a:p>
      </dgm:t>
    </dgm:pt>
    <dgm:pt modelId="{7694B378-3861-4B11-B619-4A8174354183}" type="parTrans" cxnId="{C6062A13-4C4C-4589-B00C-5774653DC97B}">
      <dgm:prSet/>
      <dgm:spPr/>
      <dgm:t>
        <a:bodyPr/>
        <a:lstStyle/>
        <a:p>
          <a:endParaRPr lang="en-US"/>
        </a:p>
      </dgm:t>
    </dgm:pt>
    <dgm:pt modelId="{86B06AF8-C758-4A80-9FF6-4F8657C7F395}" type="sibTrans" cxnId="{C6062A13-4C4C-4589-B00C-5774653DC97B}">
      <dgm:prSet/>
      <dgm:spPr/>
      <dgm:t>
        <a:bodyPr/>
        <a:lstStyle/>
        <a:p>
          <a:endParaRPr lang="en-US"/>
        </a:p>
      </dgm:t>
    </dgm:pt>
    <dgm:pt modelId="{0C4F513F-6E05-466B-9CF5-830A21D4C0DD}">
      <dgm:prSet/>
      <dgm:spPr/>
      <dgm:t>
        <a:bodyPr/>
        <a:lstStyle/>
        <a:p>
          <a:pPr>
            <a:lnSpc>
              <a:spcPct val="100000"/>
            </a:lnSpc>
          </a:pPr>
          <a:r>
            <a:rPr lang="en-US"/>
            <a:t>Roles and responsibilities</a:t>
          </a:r>
        </a:p>
      </dgm:t>
    </dgm:pt>
    <dgm:pt modelId="{C27C447F-22FC-4683-8BA3-7F1FE173333D}" type="parTrans" cxnId="{EF3CD86C-0449-43A6-9096-CF679ACBC4C9}">
      <dgm:prSet/>
      <dgm:spPr/>
      <dgm:t>
        <a:bodyPr/>
        <a:lstStyle/>
        <a:p>
          <a:endParaRPr lang="en-US"/>
        </a:p>
      </dgm:t>
    </dgm:pt>
    <dgm:pt modelId="{8CC63185-6134-4773-B46F-D958BA2B9593}" type="sibTrans" cxnId="{EF3CD86C-0449-43A6-9096-CF679ACBC4C9}">
      <dgm:prSet/>
      <dgm:spPr/>
      <dgm:t>
        <a:bodyPr/>
        <a:lstStyle/>
        <a:p>
          <a:endParaRPr lang="en-US"/>
        </a:p>
      </dgm:t>
    </dgm:pt>
    <dgm:pt modelId="{EA6C8BF6-94D8-4E42-8E2F-D8403E9838F5}">
      <dgm:prSet/>
      <dgm:spPr/>
      <dgm:t>
        <a:bodyPr/>
        <a:lstStyle/>
        <a:p>
          <a:pPr>
            <a:lnSpc>
              <a:spcPct val="100000"/>
            </a:lnSpc>
          </a:pPr>
          <a:r>
            <a:rPr lang="en-US"/>
            <a:t>Dissemination methods</a:t>
          </a:r>
        </a:p>
      </dgm:t>
    </dgm:pt>
    <dgm:pt modelId="{625968A0-A487-44AF-B8B4-08D13B2A33B1}" type="parTrans" cxnId="{126DFC3C-113B-4025-9522-DF1E14E27613}">
      <dgm:prSet/>
      <dgm:spPr/>
      <dgm:t>
        <a:bodyPr/>
        <a:lstStyle/>
        <a:p>
          <a:endParaRPr lang="en-US"/>
        </a:p>
      </dgm:t>
    </dgm:pt>
    <dgm:pt modelId="{6011A62E-51FD-4EFC-87F9-530AC3D738A4}" type="sibTrans" cxnId="{126DFC3C-113B-4025-9522-DF1E14E27613}">
      <dgm:prSet/>
      <dgm:spPr/>
      <dgm:t>
        <a:bodyPr/>
        <a:lstStyle/>
        <a:p>
          <a:endParaRPr lang="en-US"/>
        </a:p>
      </dgm:t>
    </dgm:pt>
    <dgm:pt modelId="{B636C785-2BEA-4186-A3D4-DA8A54F5A5CD}">
      <dgm:prSet/>
      <dgm:spPr/>
      <dgm:t>
        <a:bodyPr/>
        <a:lstStyle/>
        <a:p>
          <a:pPr>
            <a:lnSpc>
              <a:spcPct val="100000"/>
            </a:lnSpc>
          </a:pPr>
          <a:r>
            <a:rPr lang="en-US"/>
            <a:t>Policies for data sharing and public access</a:t>
          </a:r>
        </a:p>
      </dgm:t>
    </dgm:pt>
    <dgm:pt modelId="{40B828CA-CD65-4AD3-B5E0-6D91706E2842}" type="parTrans" cxnId="{C8DB177D-E3AA-4264-8442-22D80FA3CB31}">
      <dgm:prSet/>
      <dgm:spPr/>
      <dgm:t>
        <a:bodyPr/>
        <a:lstStyle/>
        <a:p>
          <a:endParaRPr lang="en-US"/>
        </a:p>
      </dgm:t>
    </dgm:pt>
    <dgm:pt modelId="{13278E19-CD7E-4359-8FD7-6E25A6DF61F0}" type="sibTrans" cxnId="{C8DB177D-E3AA-4264-8442-22D80FA3CB31}">
      <dgm:prSet/>
      <dgm:spPr/>
      <dgm:t>
        <a:bodyPr/>
        <a:lstStyle/>
        <a:p>
          <a:endParaRPr lang="en-US"/>
        </a:p>
      </dgm:t>
    </dgm:pt>
    <dgm:pt modelId="{64D06E18-7D1A-44CA-895B-9D5AB64849A7}">
      <dgm:prSet/>
      <dgm:spPr/>
      <dgm:t>
        <a:bodyPr/>
        <a:lstStyle/>
        <a:p>
          <a:pPr>
            <a:lnSpc>
              <a:spcPct val="100000"/>
            </a:lnSpc>
          </a:pPr>
          <a:r>
            <a:rPr lang="en-US"/>
            <a:t>Archiving, storage, and preservation</a:t>
          </a:r>
        </a:p>
      </dgm:t>
    </dgm:pt>
    <dgm:pt modelId="{423E3DF8-FE14-4D80-8D84-081C89B22C16}" type="parTrans" cxnId="{5E8CD16E-DB77-44A4-BFB5-E50B4C501179}">
      <dgm:prSet/>
      <dgm:spPr/>
      <dgm:t>
        <a:bodyPr/>
        <a:lstStyle/>
        <a:p>
          <a:endParaRPr lang="en-US"/>
        </a:p>
      </dgm:t>
    </dgm:pt>
    <dgm:pt modelId="{04350922-C5C7-4F9C-ADAE-568A8BBC8BB4}" type="sibTrans" cxnId="{5E8CD16E-DB77-44A4-BFB5-E50B4C501179}">
      <dgm:prSet/>
      <dgm:spPr/>
      <dgm:t>
        <a:bodyPr/>
        <a:lstStyle/>
        <a:p>
          <a:endParaRPr lang="en-US"/>
        </a:p>
      </dgm:t>
    </dgm:pt>
    <dgm:pt modelId="{F59C283A-4482-4C49-92AE-DC7CADFE7D26}">
      <dgm:prSet/>
      <dgm:spPr/>
      <dgm:t>
        <a:bodyPr/>
        <a:lstStyle/>
        <a:p>
          <a:pPr>
            <a:lnSpc>
              <a:spcPct val="100000"/>
            </a:lnSpc>
          </a:pPr>
          <a:r>
            <a:rPr lang="en-US"/>
            <a:t>Other: 	</a:t>
          </a:r>
        </a:p>
      </dgm:t>
    </dgm:pt>
    <dgm:pt modelId="{8746CEFF-671F-4F0F-B5AA-42BA5E339657}" type="parTrans" cxnId="{129C44DC-12A6-474B-975D-3C2512893689}">
      <dgm:prSet/>
      <dgm:spPr/>
      <dgm:t>
        <a:bodyPr/>
        <a:lstStyle/>
        <a:p>
          <a:endParaRPr lang="en-US"/>
        </a:p>
      </dgm:t>
    </dgm:pt>
    <dgm:pt modelId="{19E52527-6656-4B4E-A368-07837AF2EB1D}" type="sibTrans" cxnId="{129C44DC-12A6-474B-975D-3C2512893689}">
      <dgm:prSet/>
      <dgm:spPr/>
      <dgm:t>
        <a:bodyPr/>
        <a:lstStyle/>
        <a:p>
          <a:endParaRPr lang="en-US"/>
        </a:p>
      </dgm:t>
    </dgm:pt>
    <dgm:pt modelId="{0791B2F6-9577-419B-B47A-386B7E108EEC}">
      <dgm:prSet/>
      <dgm:spPr/>
      <dgm:t>
        <a:bodyPr/>
        <a:lstStyle/>
        <a:p>
          <a:pPr>
            <a:lnSpc>
              <a:spcPct val="100000"/>
            </a:lnSpc>
          </a:pPr>
          <a:r>
            <a:rPr lang="en-US" dirty="0"/>
            <a:t>Clarify ethical/privacy/intellectual property issues, if necessary;  Budget for costs related to data management</a:t>
          </a:r>
        </a:p>
      </dgm:t>
    </dgm:pt>
    <dgm:pt modelId="{94402CE6-7725-44ED-BE15-EF98A7B4C365}" type="parTrans" cxnId="{AE0FB7F3-C40F-450B-89F0-E1ABA6F90B3C}">
      <dgm:prSet/>
      <dgm:spPr/>
      <dgm:t>
        <a:bodyPr/>
        <a:lstStyle/>
        <a:p>
          <a:endParaRPr lang="en-US"/>
        </a:p>
      </dgm:t>
    </dgm:pt>
    <dgm:pt modelId="{0BEBD254-7214-417E-9D24-F8062643F210}" type="sibTrans" cxnId="{AE0FB7F3-C40F-450B-89F0-E1ABA6F90B3C}">
      <dgm:prSet/>
      <dgm:spPr/>
      <dgm:t>
        <a:bodyPr/>
        <a:lstStyle/>
        <a:p>
          <a:endParaRPr lang="en-US"/>
        </a:p>
      </dgm:t>
    </dgm:pt>
    <dgm:pt modelId="{AEE27841-AAAC-4A70-8D3F-A30E6C5D225A}" type="pres">
      <dgm:prSet presAssocID="{C47D2C70-5E10-4B04-A944-736998BADBD1}" presName="root" presStyleCnt="0">
        <dgm:presLayoutVars>
          <dgm:dir/>
          <dgm:resizeHandles val="exact"/>
        </dgm:presLayoutVars>
      </dgm:prSet>
      <dgm:spPr/>
    </dgm:pt>
    <dgm:pt modelId="{CC3149CB-019D-4679-9D44-194D33F272B5}" type="pres">
      <dgm:prSet presAssocID="{29C7839D-566F-4444-BFCF-E20F11AE7A36}" presName="compNode" presStyleCnt="0"/>
      <dgm:spPr/>
    </dgm:pt>
    <dgm:pt modelId="{415FA193-0961-4FB4-831E-956C0B133701}" type="pres">
      <dgm:prSet presAssocID="{29C7839D-566F-4444-BFCF-E20F11AE7A36}" presName="bgRect" presStyleLbl="bgShp" presStyleIdx="0" presStyleCnt="7"/>
      <dgm:spPr/>
    </dgm:pt>
    <dgm:pt modelId="{7D63D2E9-E259-4034-924B-47F581932CEA}" type="pres">
      <dgm:prSet presAssocID="{29C7839D-566F-4444-BFCF-E20F11AE7A36}" presName="iconRect" presStyleLbl="node1" presStyleIdx="0" presStyleCnt="7"/>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Bar chart"/>
        </a:ext>
      </dgm:extLst>
    </dgm:pt>
    <dgm:pt modelId="{1841E7C8-EFAB-444C-AB79-2C49AFC4D3B4}" type="pres">
      <dgm:prSet presAssocID="{29C7839D-566F-4444-BFCF-E20F11AE7A36}" presName="spaceRect" presStyleCnt="0"/>
      <dgm:spPr/>
    </dgm:pt>
    <dgm:pt modelId="{A611066D-645D-4C8A-B541-A976DD621117}" type="pres">
      <dgm:prSet presAssocID="{29C7839D-566F-4444-BFCF-E20F11AE7A36}" presName="parTx" presStyleLbl="revTx" presStyleIdx="0" presStyleCnt="8">
        <dgm:presLayoutVars>
          <dgm:chMax val="0"/>
          <dgm:chPref val="0"/>
        </dgm:presLayoutVars>
      </dgm:prSet>
      <dgm:spPr/>
    </dgm:pt>
    <dgm:pt modelId="{37AA5842-4489-42FB-8E79-EB6373935955}" type="pres">
      <dgm:prSet presAssocID="{E284D6D9-F367-4E3B-846A-470D56CBBC4C}" presName="sibTrans" presStyleCnt="0"/>
      <dgm:spPr/>
    </dgm:pt>
    <dgm:pt modelId="{236AD1C1-4583-4E43-90CA-E376AA125CD0}" type="pres">
      <dgm:prSet presAssocID="{61249BCD-1100-47C9-B4B9-B18598CF77D0}" presName="compNode" presStyleCnt="0"/>
      <dgm:spPr/>
    </dgm:pt>
    <dgm:pt modelId="{C1283B5D-6080-4248-BAF1-946CB3ADF0E8}" type="pres">
      <dgm:prSet presAssocID="{61249BCD-1100-47C9-B4B9-B18598CF77D0}" presName="bgRect" presStyleLbl="bgShp" presStyleIdx="1" presStyleCnt="7"/>
      <dgm:spPr/>
    </dgm:pt>
    <dgm:pt modelId="{258B3D9F-6568-433A-AF28-A07E9AE11BB1}" type="pres">
      <dgm:prSet presAssocID="{61249BCD-1100-47C9-B4B9-B18598CF77D0}" presName="iconRect" presStyleLbl="node1" presStyleIdx="1" presStyleCnt="7"/>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Open Folder"/>
        </a:ext>
      </dgm:extLst>
    </dgm:pt>
    <dgm:pt modelId="{2176B07B-6161-4726-A882-7EEECA614516}" type="pres">
      <dgm:prSet presAssocID="{61249BCD-1100-47C9-B4B9-B18598CF77D0}" presName="spaceRect" presStyleCnt="0"/>
      <dgm:spPr/>
    </dgm:pt>
    <dgm:pt modelId="{5F0C8587-984B-42C8-9CFF-FC2CFFDEF2F4}" type="pres">
      <dgm:prSet presAssocID="{61249BCD-1100-47C9-B4B9-B18598CF77D0}" presName="parTx" presStyleLbl="revTx" presStyleIdx="1" presStyleCnt="8">
        <dgm:presLayoutVars>
          <dgm:chMax val="0"/>
          <dgm:chPref val="0"/>
        </dgm:presLayoutVars>
      </dgm:prSet>
      <dgm:spPr/>
    </dgm:pt>
    <dgm:pt modelId="{A680572F-4877-4549-9430-0B4AC5C359AD}" type="pres">
      <dgm:prSet presAssocID="{86B06AF8-C758-4A80-9FF6-4F8657C7F395}" presName="sibTrans" presStyleCnt="0"/>
      <dgm:spPr/>
    </dgm:pt>
    <dgm:pt modelId="{05051F12-858E-4820-AD7A-C46F26624B69}" type="pres">
      <dgm:prSet presAssocID="{0C4F513F-6E05-466B-9CF5-830A21D4C0DD}" presName="compNode" presStyleCnt="0"/>
      <dgm:spPr/>
    </dgm:pt>
    <dgm:pt modelId="{659C820D-D73B-48B7-A936-78FDF36FAC1D}" type="pres">
      <dgm:prSet presAssocID="{0C4F513F-6E05-466B-9CF5-830A21D4C0DD}" presName="bgRect" presStyleLbl="bgShp" presStyleIdx="2" presStyleCnt="7"/>
      <dgm:spPr/>
    </dgm:pt>
    <dgm:pt modelId="{84BE2F41-9578-4A38-8D3D-1DBA204CC835}" type="pres">
      <dgm:prSet presAssocID="{0C4F513F-6E05-466B-9CF5-830A21D4C0DD}" presName="iconRect" presStyleLbl="node1" presStyleIdx="2" presStyleCnt="7"/>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Users"/>
        </a:ext>
      </dgm:extLst>
    </dgm:pt>
    <dgm:pt modelId="{9422C97A-89C2-459B-BB07-408EB9601E2B}" type="pres">
      <dgm:prSet presAssocID="{0C4F513F-6E05-466B-9CF5-830A21D4C0DD}" presName="spaceRect" presStyleCnt="0"/>
      <dgm:spPr/>
    </dgm:pt>
    <dgm:pt modelId="{58C5461D-032D-4A32-B913-D209F228EE53}" type="pres">
      <dgm:prSet presAssocID="{0C4F513F-6E05-466B-9CF5-830A21D4C0DD}" presName="parTx" presStyleLbl="revTx" presStyleIdx="2" presStyleCnt="8">
        <dgm:presLayoutVars>
          <dgm:chMax val="0"/>
          <dgm:chPref val="0"/>
        </dgm:presLayoutVars>
      </dgm:prSet>
      <dgm:spPr/>
    </dgm:pt>
    <dgm:pt modelId="{E600CE29-5D06-49DD-AA82-B9A47B30E495}" type="pres">
      <dgm:prSet presAssocID="{8CC63185-6134-4773-B46F-D958BA2B9593}" presName="sibTrans" presStyleCnt="0"/>
      <dgm:spPr/>
    </dgm:pt>
    <dgm:pt modelId="{6E781FC7-96B0-49AD-92D8-AA0E12154E3A}" type="pres">
      <dgm:prSet presAssocID="{EA6C8BF6-94D8-4E42-8E2F-D8403E9838F5}" presName="compNode" presStyleCnt="0"/>
      <dgm:spPr/>
    </dgm:pt>
    <dgm:pt modelId="{894FF1DB-D3BB-49DF-9428-0D5C66A3E14B}" type="pres">
      <dgm:prSet presAssocID="{EA6C8BF6-94D8-4E42-8E2F-D8403E9838F5}" presName="bgRect" presStyleLbl="bgShp" presStyleIdx="3" presStyleCnt="7" custLinFactNeighborX="-2239" custLinFactNeighborY="2795"/>
      <dgm:spPr/>
    </dgm:pt>
    <dgm:pt modelId="{6330DFC4-9E5C-4671-B286-BEFC69E85263}" type="pres">
      <dgm:prSet presAssocID="{EA6C8BF6-94D8-4E42-8E2F-D8403E9838F5}" presName="iconRect" presStyleLbl="node1" presStyleIdx="3" presStyleCnt="7"/>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Group"/>
        </a:ext>
      </dgm:extLst>
    </dgm:pt>
    <dgm:pt modelId="{DF353EED-5522-419D-86CE-466C4F3634BA}" type="pres">
      <dgm:prSet presAssocID="{EA6C8BF6-94D8-4E42-8E2F-D8403E9838F5}" presName="spaceRect" presStyleCnt="0"/>
      <dgm:spPr/>
    </dgm:pt>
    <dgm:pt modelId="{E135F25D-1662-41A2-93EE-0652AC6153BE}" type="pres">
      <dgm:prSet presAssocID="{EA6C8BF6-94D8-4E42-8E2F-D8403E9838F5}" presName="parTx" presStyleLbl="revTx" presStyleIdx="3" presStyleCnt="8">
        <dgm:presLayoutVars>
          <dgm:chMax val="0"/>
          <dgm:chPref val="0"/>
        </dgm:presLayoutVars>
      </dgm:prSet>
      <dgm:spPr/>
    </dgm:pt>
    <dgm:pt modelId="{5F1950B4-8BCC-48DE-88F7-5A846EBF9803}" type="pres">
      <dgm:prSet presAssocID="{6011A62E-51FD-4EFC-87F9-530AC3D738A4}" presName="sibTrans" presStyleCnt="0"/>
      <dgm:spPr/>
    </dgm:pt>
    <dgm:pt modelId="{43F1D249-14B3-4286-80DA-4222396331BF}" type="pres">
      <dgm:prSet presAssocID="{B636C785-2BEA-4186-A3D4-DA8A54F5A5CD}" presName="compNode" presStyleCnt="0"/>
      <dgm:spPr/>
    </dgm:pt>
    <dgm:pt modelId="{3F86A815-A6E9-411A-9AC9-55D023F27DD6}" type="pres">
      <dgm:prSet presAssocID="{B636C785-2BEA-4186-A3D4-DA8A54F5A5CD}" presName="bgRect" presStyleLbl="bgShp" presStyleIdx="4" presStyleCnt="7"/>
      <dgm:spPr/>
    </dgm:pt>
    <dgm:pt modelId="{C7BFAF86-61F6-4C7C-A094-8855A016E99E}" type="pres">
      <dgm:prSet presAssocID="{B636C785-2BEA-4186-A3D4-DA8A54F5A5CD}" presName="iconRect" presStyleLbl="node1" presStyleIdx="4" presStyleCnt="7"/>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Lock"/>
        </a:ext>
      </dgm:extLst>
    </dgm:pt>
    <dgm:pt modelId="{9BEE14B4-2CAE-4B26-8A08-83B4258163DB}" type="pres">
      <dgm:prSet presAssocID="{B636C785-2BEA-4186-A3D4-DA8A54F5A5CD}" presName="spaceRect" presStyleCnt="0"/>
      <dgm:spPr/>
    </dgm:pt>
    <dgm:pt modelId="{0D2E9C75-27AD-48BA-98C8-93228864ACB1}" type="pres">
      <dgm:prSet presAssocID="{B636C785-2BEA-4186-A3D4-DA8A54F5A5CD}" presName="parTx" presStyleLbl="revTx" presStyleIdx="4" presStyleCnt="8">
        <dgm:presLayoutVars>
          <dgm:chMax val="0"/>
          <dgm:chPref val="0"/>
        </dgm:presLayoutVars>
      </dgm:prSet>
      <dgm:spPr/>
    </dgm:pt>
    <dgm:pt modelId="{45910D8E-9F98-408D-BA23-A3E616EFC198}" type="pres">
      <dgm:prSet presAssocID="{13278E19-CD7E-4359-8FD7-6E25A6DF61F0}" presName="sibTrans" presStyleCnt="0"/>
      <dgm:spPr/>
    </dgm:pt>
    <dgm:pt modelId="{0C8A3EE5-33E3-49E9-AFB7-665E67174912}" type="pres">
      <dgm:prSet presAssocID="{64D06E18-7D1A-44CA-895B-9D5AB64849A7}" presName="compNode" presStyleCnt="0"/>
      <dgm:spPr/>
    </dgm:pt>
    <dgm:pt modelId="{870C82CB-3E8A-4B95-81D0-66B4FF8B2619}" type="pres">
      <dgm:prSet presAssocID="{64D06E18-7D1A-44CA-895B-9D5AB64849A7}" presName="bgRect" presStyleLbl="bgShp" presStyleIdx="5" presStyleCnt="7"/>
      <dgm:spPr/>
    </dgm:pt>
    <dgm:pt modelId="{BB1EA8DC-8CB0-4F0F-827F-E0457DAE5755}" type="pres">
      <dgm:prSet presAssocID="{64D06E18-7D1A-44CA-895B-9D5AB64849A7}" presName="iconRect" presStyleLbl="node1" presStyleIdx="5" presStyleCnt="7"/>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a:noFill/>
        </a:ln>
      </dgm:spPr>
      <dgm:extLst>
        <a:ext uri="{E40237B7-FDA0-4F09-8148-C483321AD2D9}">
          <dgm14:cNvPr xmlns:dgm14="http://schemas.microsoft.com/office/drawing/2010/diagram" id="0" name="" descr="Shredder"/>
        </a:ext>
      </dgm:extLst>
    </dgm:pt>
    <dgm:pt modelId="{344BD2A0-9F44-4CD3-8C64-71EF220A90B9}" type="pres">
      <dgm:prSet presAssocID="{64D06E18-7D1A-44CA-895B-9D5AB64849A7}" presName="spaceRect" presStyleCnt="0"/>
      <dgm:spPr/>
    </dgm:pt>
    <dgm:pt modelId="{CD3FA96F-A24B-4FB1-8249-3511EE356297}" type="pres">
      <dgm:prSet presAssocID="{64D06E18-7D1A-44CA-895B-9D5AB64849A7}" presName="parTx" presStyleLbl="revTx" presStyleIdx="5" presStyleCnt="8">
        <dgm:presLayoutVars>
          <dgm:chMax val="0"/>
          <dgm:chPref val="0"/>
        </dgm:presLayoutVars>
      </dgm:prSet>
      <dgm:spPr/>
    </dgm:pt>
    <dgm:pt modelId="{D441588C-CE8B-4536-BEC1-7D170FB84E79}" type="pres">
      <dgm:prSet presAssocID="{04350922-C5C7-4F9C-ADAE-568A8BBC8BB4}" presName="sibTrans" presStyleCnt="0"/>
      <dgm:spPr/>
    </dgm:pt>
    <dgm:pt modelId="{E64EC456-81D1-4B8E-952A-86CABA6D2C26}" type="pres">
      <dgm:prSet presAssocID="{F59C283A-4482-4C49-92AE-DC7CADFE7D26}" presName="compNode" presStyleCnt="0"/>
      <dgm:spPr/>
    </dgm:pt>
    <dgm:pt modelId="{4EC1FCC1-2BB8-482E-9D9E-3DCCB4F68C4C}" type="pres">
      <dgm:prSet presAssocID="{F59C283A-4482-4C49-92AE-DC7CADFE7D26}" presName="bgRect" presStyleLbl="bgShp" presStyleIdx="6" presStyleCnt="7"/>
      <dgm:spPr/>
    </dgm:pt>
    <dgm:pt modelId="{AD9CEC5D-F39A-46DA-84BF-70E81FE6D077}" type="pres">
      <dgm:prSet presAssocID="{F59C283A-4482-4C49-92AE-DC7CADFE7D26}" presName="iconRect" presStyleLbl="node1" presStyleIdx="6" presStyleCnt="7"/>
      <dgm:spPr>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a:blipFill>
        <a:ln>
          <a:noFill/>
        </a:ln>
      </dgm:spPr>
      <dgm:extLst>
        <a:ext uri="{E40237B7-FDA0-4F09-8148-C483321AD2D9}">
          <dgm14:cNvPr xmlns:dgm14="http://schemas.microsoft.com/office/drawing/2010/diagram" id="0" name="" descr="Venn Diagram"/>
        </a:ext>
      </dgm:extLst>
    </dgm:pt>
    <dgm:pt modelId="{73ADF83F-8C15-4C97-BC8A-6E1F758C3DCA}" type="pres">
      <dgm:prSet presAssocID="{F59C283A-4482-4C49-92AE-DC7CADFE7D26}" presName="spaceRect" presStyleCnt="0"/>
      <dgm:spPr/>
    </dgm:pt>
    <dgm:pt modelId="{37BDB24D-7312-4F0B-97A1-5862E52CB0D4}" type="pres">
      <dgm:prSet presAssocID="{F59C283A-4482-4C49-92AE-DC7CADFE7D26}" presName="parTx" presStyleLbl="revTx" presStyleIdx="6" presStyleCnt="8">
        <dgm:presLayoutVars>
          <dgm:chMax val="0"/>
          <dgm:chPref val="0"/>
        </dgm:presLayoutVars>
      </dgm:prSet>
      <dgm:spPr/>
    </dgm:pt>
    <dgm:pt modelId="{8948FF84-C8D7-44ED-A70E-7090F95D177B}" type="pres">
      <dgm:prSet presAssocID="{F59C283A-4482-4C49-92AE-DC7CADFE7D26}" presName="desTx" presStyleLbl="revTx" presStyleIdx="7" presStyleCnt="8" custScaleX="171081" custLinFactNeighborX="-38456" custLinFactNeighborY="488">
        <dgm:presLayoutVars/>
      </dgm:prSet>
      <dgm:spPr/>
    </dgm:pt>
  </dgm:ptLst>
  <dgm:cxnLst>
    <dgm:cxn modelId="{EDAD0602-7A7D-4FA2-96A6-063ED6FF7F00}" type="presOf" srcId="{EA6C8BF6-94D8-4E42-8E2F-D8403E9838F5}" destId="{E135F25D-1662-41A2-93EE-0652AC6153BE}" srcOrd="0" destOrd="0" presId="urn:microsoft.com/office/officeart/2018/2/layout/IconVerticalSolidList"/>
    <dgm:cxn modelId="{9C463C0A-3B62-4CC2-A46A-733A01AF4576}" type="presOf" srcId="{0C4F513F-6E05-466B-9CF5-830A21D4C0DD}" destId="{58C5461D-032D-4A32-B913-D209F228EE53}" srcOrd="0" destOrd="0" presId="urn:microsoft.com/office/officeart/2018/2/layout/IconVerticalSolidList"/>
    <dgm:cxn modelId="{C6062A13-4C4C-4589-B00C-5774653DC97B}" srcId="{C47D2C70-5E10-4B04-A944-736998BADBD1}" destId="{61249BCD-1100-47C9-B4B9-B18598CF77D0}" srcOrd="1" destOrd="0" parTransId="{7694B378-3861-4B11-B619-4A8174354183}" sibTransId="{86B06AF8-C758-4A80-9FF6-4F8657C7F395}"/>
    <dgm:cxn modelId="{126DFC3C-113B-4025-9522-DF1E14E27613}" srcId="{C47D2C70-5E10-4B04-A944-736998BADBD1}" destId="{EA6C8BF6-94D8-4E42-8E2F-D8403E9838F5}" srcOrd="3" destOrd="0" parTransId="{625968A0-A487-44AF-B8B4-08D13B2A33B1}" sibTransId="{6011A62E-51FD-4EFC-87F9-530AC3D738A4}"/>
    <dgm:cxn modelId="{4CF1FA64-7735-4B31-B0A1-C6DD0B302392}" type="presOf" srcId="{29C7839D-566F-4444-BFCF-E20F11AE7A36}" destId="{A611066D-645D-4C8A-B541-A976DD621117}" srcOrd="0" destOrd="0" presId="urn:microsoft.com/office/officeart/2018/2/layout/IconVerticalSolidList"/>
    <dgm:cxn modelId="{EF3CD86C-0449-43A6-9096-CF679ACBC4C9}" srcId="{C47D2C70-5E10-4B04-A944-736998BADBD1}" destId="{0C4F513F-6E05-466B-9CF5-830A21D4C0DD}" srcOrd="2" destOrd="0" parTransId="{C27C447F-22FC-4683-8BA3-7F1FE173333D}" sibTransId="{8CC63185-6134-4773-B46F-D958BA2B9593}"/>
    <dgm:cxn modelId="{5E8CD16E-DB77-44A4-BFB5-E50B4C501179}" srcId="{C47D2C70-5E10-4B04-A944-736998BADBD1}" destId="{64D06E18-7D1A-44CA-895B-9D5AB64849A7}" srcOrd="5" destOrd="0" parTransId="{423E3DF8-FE14-4D80-8D84-081C89B22C16}" sibTransId="{04350922-C5C7-4F9C-ADAE-568A8BBC8BB4}"/>
    <dgm:cxn modelId="{D36B7474-8666-42CD-BC38-13579498302C}" type="presOf" srcId="{0791B2F6-9577-419B-B47A-386B7E108EEC}" destId="{8948FF84-C8D7-44ED-A70E-7090F95D177B}" srcOrd="0" destOrd="0" presId="urn:microsoft.com/office/officeart/2018/2/layout/IconVerticalSolidList"/>
    <dgm:cxn modelId="{C8DB177D-E3AA-4264-8442-22D80FA3CB31}" srcId="{C47D2C70-5E10-4B04-A944-736998BADBD1}" destId="{B636C785-2BEA-4186-A3D4-DA8A54F5A5CD}" srcOrd="4" destOrd="0" parTransId="{40B828CA-CD65-4AD3-B5E0-6D91706E2842}" sibTransId="{13278E19-CD7E-4359-8FD7-6E25A6DF61F0}"/>
    <dgm:cxn modelId="{8F27BCC8-0CFE-4FE6-B2E3-A074C697F5AD}" type="presOf" srcId="{F59C283A-4482-4C49-92AE-DC7CADFE7D26}" destId="{37BDB24D-7312-4F0B-97A1-5862E52CB0D4}" srcOrd="0" destOrd="0" presId="urn:microsoft.com/office/officeart/2018/2/layout/IconVerticalSolidList"/>
    <dgm:cxn modelId="{129C44DC-12A6-474B-975D-3C2512893689}" srcId="{C47D2C70-5E10-4B04-A944-736998BADBD1}" destId="{F59C283A-4482-4C49-92AE-DC7CADFE7D26}" srcOrd="6" destOrd="0" parTransId="{8746CEFF-671F-4F0F-B5AA-42BA5E339657}" sibTransId="{19E52527-6656-4B4E-A368-07837AF2EB1D}"/>
    <dgm:cxn modelId="{008600DD-61E0-4F32-BDC1-ED73C4F3EFC4}" srcId="{C47D2C70-5E10-4B04-A944-736998BADBD1}" destId="{29C7839D-566F-4444-BFCF-E20F11AE7A36}" srcOrd="0" destOrd="0" parTransId="{80895BF7-1222-4DE5-B307-686C09A78742}" sibTransId="{E284D6D9-F367-4E3B-846A-470D56CBBC4C}"/>
    <dgm:cxn modelId="{ED5933DD-55C4-4056-965F-E8AB36F24D4D}" type="presOf" srcId="{B636C785-2BEA-4186-A3D4-DA8A54F5A5CD}" destId="{0D2E9C75-27AD-48BA-98C8-93228864ACB1}" srcOrd="0" destOrd="0" presId="urn:microsoft.com/office/officeart/2018/2/layout/IconVerticalSolidList"/>
    <dgm:cxn modelId="{1F2B2CEC-1BDB-4F6E-A903-85EDF6C96989}" type="presOf" srcId="{61249BCD-1100-47C9-B4B9-B18598CF77D0}" destId="{5F0C8587-984B-42C8-9CFF-FC2CFFDEF2F4}" srcOrd="0" destOrd="0" presId="urn:microsoft.com/office/officeart/2018/2/layout/IconVerticalSolidList"/>
    <dgm:cxn modelId="{6817B1EC-13CD-46E4-A061-45E5ADBA89C7}" type="presOf" srcId="{64D06E18-7D1A-44CA-895B-9D5AB64849A7}" destId="{CD3FA96F-A24B-4FB1-8249-3511EE356297}" srcOrd="0" destOrd="0" presId="urn:microsoft.com/office/officeart/2018/2/layout/IconVerticalSolidList"/>
    <dgm:cxn modelId="{F80E0FF0-714F-402A-96E9-34505AC8748C}" type="presOf" srcId="{C47D2C70-5E10-4B04-A944-736998BADBD1}" destId="{AEE27841-AAAC-4A70-8D3F-A30E6C5D225A}" srcOrd="0" destOrd="0" presId="urn:microsoft.com/office/officeart/2018/2/layout/IconVerticalSolidList"/>
    <dgm:cxn modelId="{AE0FB7F3-C40F-450B-89F0-E1ABA6F90B3C}" srcId="{F59C283A-4482-4C49-92AE-DC7CADFE7D26}" destId="{0791B2F6-9577-419B-B47A-386B7E108EEC}" srcOrd="0" destOrd="0" parTransId="{94402CE6-7725-44ED-BE15-EF98A7B4C365}" sibTransId="{0BEBD254-7214-417E-9D24-F8062643F210}"/>
    <dgm:cxn modelId="{D4F5512F-11B3-4EF3-B0ED-4632F80F365F}" type="presParOf" srcId="{AEE27841-AAAC-4A70-8D3F-A30E6C5D225A}" destId="{CC3149CB-019D-4679-9D44-194D33F272B5}" srcOrd="0" destOrd="0" presId="urn:microsoft.com/office/officeart/2018/2/layout/IconVerticalSolidList"/>
    <dgm:cxn modelId="{086C3270-9BF5-46BD-A946-EC6E73A3F7C0}" type="presParOf" srcId="{CC3149CB-019D-4679-9D44-194D33F272B5}" destId="{415FA193-0961-4FB4-831E-956C0B133701}" srcOrd="0" destOrd="0" presId="urn:microsoft.com/office/officeart/2018/2/layout/IconVerticalSolidList"/>
    <dgm:cxn modelId="{77471BD4-9FC5-43A8-9E3E-6E2DD9CB7A15}" type="presParOf" srcId="{CC3149CB-019D-4679-9D44-194D33F272B5}" destId="{7D63D2E9-E259-4034-924B-47F581932CEA}" srcOrd="1" destOrd="0" presId="urn:microsoft.com/office/officeart/2018/2/layout/IconVerticalSolidList"/>
    <dgm:cxn modelId="{404291D4-1370-4E39-9FD5-72603A65DE20}" type="presParOf" srcId="{CC3149CB-019D-4679-9D44-194D33F272B5}" destId="{1841E7C8-EFAB-444C-AB79-2C49AFC4D3B4}" srcOrd="2" destOrd="0" presId="urn:microsoft.com/office/officeart/2018/2/layout/IconVerticalSolidList"/>
    <dgm:cxn modelId="{1AE436A7-1E4D-4C59-83DB-AFEF11890D0B}" type="presParOf" srcId="{CC3149CB-019D-4679-9D44-194D33F272B5}" destId="{A611066D-645D-4C8A-B541-A976DD621117}" srcOrd="3" destOrd="0" presId="urn:microsoft.com/office/officeart/2018/2/layout/IconVerticalSolidList"/>
    <dgm:cxn modelId="{EE02C2AF-E586-4CD7-9EFA-B2E1B2E1C471}" type="presParOf" srcId="{AEE27841-AAAC-4A70-8D3F-A30E6C5D225A}" destId="{37AA5842-4489-42FB-8E79-EB6373935955}" srcOrd="1" destOrd="0" presId="urn:microsoft.com/office/officeart/2018/2/layout/IconVerticalSolidList"/>
    <dgm:cxn modelId="{EE28ECD4-0346-4AAA-924F-174204702D3E}" type="presParOf" srcId="{AEE27841-AAAC-4A70-8D3F-A30E6C5D225A}" destId="{236AD1C1-4583-4E43-90CA-E376AA125CD0}" srcOrd="2" destOrd="0" presId="urn:microsoft.com/office/officeart/2018/2/layout/IconVerticalSolidList"/>
    <dgm:cxn modelId="{B2FDEAC0-F7C4-4D3B-87E9-C47BDCA9D47B}" type="presParOf" srcId="{236AD1C1-4583-4E43-90CA-E376AA125CD0}" destId="{C1283B5D-6080-4248-BAF1-946CB3ADF0E8}" srcOrd="0" destOrd="0" presId="urn:microsoft.com/office/officeart/2018/2/layout/IconVerticalSolidList"/>
    <dgm:cxn modelId="{6EEED70D-417B-4BF1-BFC1-4B62BF0B6670}" type="presParOf" srcId="{236AD1C1-4583-4E43-90CA-E376AA125CD0}" destId="{258B3D9F-6568-433A-AF28-A07E9AE11BB1}" srcOrd="1" destOrd="0" presId="urn:microsoft.com/office/officeart/2018/2/layout/IconVerticalSolidList"/>
    <dgm:cxn modelId="{3518717E-CB08-424C-BC1C-4DBB2484B1F9}" type="presParOf" srcId="{236AD1C1-4583-4E43-90CA-E376AA125CD0}" destId="{2176B07B-6161-4726-A882-7EEECA614516}" srcOrd="2" destOrd="0" presId="urn:microsoft.com/office/officeart/2018/2/layout/IconVerticalSolidList"/>
    <dgm:cxn modelId="{7B077C0A-D37B-4E81-A70F-28809584CC8E}" type="presParOf" srcId="{236AD1C1-4583-4E43-90CA-E376AA125CD0}" destId="{5F0C8587-984B-42C8-9CFF-FC2CFFDEF2F4}" srcOrd="3" destOrd="0" presId="urn:microsoft.com/office/officeart/2018/2/layout/IconVerticalSolidList"/>
    <dgm:cxn modelId="{C01C3EEC-F311-4179-9A55-E944A659A4F1}" type="presParOf" srcId="{AEE27841-AAAC-4A70-8D3F-A30E6C5D225A}" destId="{A680572F-4877-4549-9430-0B4AC5C359AD}" srcOrd="3" destOrd="0" presId="urn:microsoft.com/office/officeart/2018/2/layout/IconVerticalSolidList"/>
    <dgm:cxn modelId="{74D0EC21-53CF-4FC1-A32F-61FB5FF69EEA}" type="presParOf" srcId="{AEE27841-AAAC-4A70-8D3F-A30E6C5D225A}" destId="{05051F12-858E-4820-AD7A-C46F26624B69}" srcOrd="4" destOrd="0" presId="urn:microsoft.com/office/officeart/2018/2/layout/IconVerticalSolidList"/>
    <dgm:cxn modelId="{F3F0D7CE-FD9A-4829-819D-189767694400}" type="presParOf" srcId="{05051F12-858E-4820-AD7A-C46F26624B69}" destId="{659C820D-D73B-48B7-A936-78FDF36FAC1D}" srcOrd="0" destOrd="0" presId="urn:microsoft.com/office/officeart/2018/2/layout/IconVerticalSolidList"/>
    <dgm:cxn modelId="{D7832413-C741-4808-869F-592A13AAA490}" type="presParOf" srcId="{05051F12-858E-4820-AD7A-C46F26624B69}" destId="{84BE2F41-9578-4A38-8D3D-1DBA204CC835}" srcOrd="1" destOrd="0" presId="urn:microsoft.com/office/officeart/2018/2/layout/IconVerticalSolidList"/>
    <dgm:cxn modelId="{241CB5B7-7DAE-4165-AC90-E340E83989CB}" type="presParOf" srcId="{05051F12-858E-4820-AD7A-C46F26624B69}" destId="{9422C97A-89C2-459B-BB07-408EB9601E2B}" srcOrd="2" destOrd="0" presId="urn:microsoft.com/office/officeart/2018/2/layout/IconVerticalSolidList"/>
    <dgm:cxn modelId="{7FE086B6-9A73-47DC-9623-656188711B4F}" type="presParOf" srcId="{05051F12-858E-4820-AD7A-C46F26624B69}" destId="{58C5461D-032D-4A32-B913-D209F228EE53}" srcOrd="3" destOrd="0" presId="urn:microsoft.com/office/officeart/2018/2/layout/IconVerticalSolidList"/>
    <dgm:cxn modelId="{7F24D21A-2449-4FA0-9E0D-D8087F5F535A}" type="presParOf" srcId="{AEE27841-AAAC-4A70-8D3F-A30E6C5D225A}" destId="{E600CE29-5D06-49DD-AA82-B9A47B30E495}" srcOrd="5" destOrd="0" presId="urn:microsoft.com/office/officeart/2018/2/layout/IconVerticalSolidList"/>
    <dgm:cxn modelId="{4FFFFD16-885D-4E36-AD1C-88B9968CBC8D}" type="presParOf" srcId="{AEE27841-AAAC-4A70-8D3F-A30E6C5D225A}" destId="{6E781FC7-96B0-49AD-92D8-AA0E12154E3A}" srcOrd="6" destOrd="0" presId="urn:microsoft.com/office/officeart/2018/2/layout/IconVerticalSolidList"/>
    <dgm:cxn modelId="{8D57DCFD-C2BB-400D-BAEB-A110AA1CB0B1}" type="presParOf" srcId="{6E781FC7-96B0-49AD-92D8-AA0E12154E3A}" destId="{894FF1DB-D3BB-49DF-9428-0D5C66A3E14B}" srcOrd="0" destOrd="0" presId="urn:microsoft.com/office/officeart/2018/2/layout/IconVerticalSolidList"/>
    <dgm:cxn modelId="{817725EC-E90C-489D-850F-B121081AF344}" type="presParOf" srcId="{6E781FC7-96B0-49AD-92D8-AA0E12154E3A}" destId="{6330DFC4-9E5C-4671-B286-BEFC69E85263}" srcOrd="1" destOrd="0" presId="urn:microsoft.com/office/officeart/2018/2/layout/IconVerticalSolidList"/>
    <dgm:cxn modelId="{E2D4925B-7434-42D4-BB6C-445BFBD1C0E6}" type="presParOf" srcId="{6E781FC7-96B0-49AD-92D8-AA0E12154E3A}" destId="{DF353EED-5522-419D-86CE-466C4F3634BA}" srcOrd="2" destOrd="0" presId="urn:microsoft.com/office/officeart/2018/2/layout/IconVerticalSolidList"/>
    <dgm:cxn modelId="{5F6FF912-8E6A-4F26-8EE1-6D116F5A9C25}" type="presParOf" srcId="{6E781FC7-96B0-49AD-92D8-AA0E12154E3A}" destId="{E135F25D-1662-41A2-93EE-0652AC6153BE}" srcOrd="3" destOrd="0" presId="urn:microsoft.com/office/officeart/2018/2/layout/IconVerticalSolidList"/>
    <dgm:cxn modelId="{5EC23D4C-6D36-498F-8D18-EFF6FB0B168D}" type="presParOf" srcId="{AEE27841-AAAC-4A70-8D3F-A30E6C5D225A}" destId="{5F1950B4-8BCC-48DE-88F7-5A846EBF9803}" srcOrd="7" destOrd="0" presId="urn:microsoft.com/office/officeart/2018/2/layout/IconVerticalSolidList"/>
    <dgm:cxn modelId="{A397B8C0-C1C0-4B23-AD4F-9666AFA5BEC7}" type="presParOf" srcId="{AEE27841-AAAC-4A70-8D3F-A30E6C5D225A}" destId="{43F1D249-14B3-4286-80DA-4222396331BF}" srcOrd="8" destOrd="0" presId="urn:microsoft.com/office/officeart/2018/2/layout/IconVerticalSolidList"/>
    <dgm:cxn modelId="{29663866-2420-4009-879E-2F7D437C7E12}" type="presParOf" srcId="{43F1D249-14B3-4286-80DA-4222396331BF}" destId="{3F86A815-A6E9-411A-9AC9-55D023F27DD6}" srcOrd="0" destOrd="0" presId="urn:microsoft.com/office/officeart/2018/2/layout/IconVerticalSolidList"/>
    <dgm:cxn modelId="{469B04A4-8F1B-4D81-B5FA-5764F8690DE5}" type="presParOf" srcId="{43F1D249-14B3-4286-80DA-4222396331BF}" destId="{C7BFAF86-61F6-4C7C-A094-8855A016E99E}" srcOrd="1" destOrd="0" presId="urn:microsoft.com/office/officeart/2018/2/layout/IconVerticalSolidList"/>
    <dgm:cxn modelId="{51048BE7-ADA8-4D0F-95B2-8AE0F2A6ABEB}" type="presParOf" srcId="{43F1D249-14B3-4286-80DA-4222396331BF}" destId="{9BEE14B4-2CAE-4B26-8A08-83B4258163DB}" srcOrd="2" destOrd="0" presId="urn:microsoft.com/office/officeart/2018/2/layout/IconVerticalSolidList"/>
    <dgm:cxn modelId="{700F0C12-486A-48A9-8813-4D40CBE03D6C}" type="presParOf" srcId="{43F1D249-14B3-4286-80DA-4222396331BF}" destId="{0D2E9C75-27AD-48BA-98C8-93228864ACB1}" srcOrd="3" destOrd="0" presId="urn:microsoft.com/office/officeart/2018/2/layout/IconVerticalSolidList"/>
    <dgm:cxn modelId="{454BAFCB-39AE-474B-9389-7952C97CDAA5}" type="presParOf" srcId="{AEE27841-AAAC-4A70-8D3F-A30E6C5D225A}" destId="{45910D8E-9F98-408D-BA23-A3E616EFC198}" srcOrd="9" destOrd="0" presId="urn:microsoft.com/office/officeart/2018/2/layout/IconVerticalSolidList"/>
    <dgm:cxn modelId="{B2467962-4A32-4646-A8C1-FC87DC1D58E3}" type="presParOf" srcId="{AEE27841-AAAC-4A70-8D3F-A30E6C5D225A}" destId="{0C8A3EE5-33E3-49E9-AFB7-665E67174912}" srcOrd="10" destOrd="0" presId="urn:microsoft.com/office/officeart/2018/2/layout/IconVerticalSolidList"/>
    <dgm:cxn modelId="{33B45932-42A5-400D-9D71-84D35242613F}" type="presParOf" srcId="{0C8A3EE5-33E3-49E9-AFB7-665E67174912}" destId="{870C82CB-3E8A-4B95-81D0-66B4FF8B2619}" srcOrd="0" destOrd="0" presId="urn:microsoft.com/office/officeart/2018/2/layout/IconVerticalSolidList"/>
    <dgm:cxn modelId="{D7800AD2-E8B8-478B-8DB3-8606C78F4D3F}" type="presParOf" srcId="{0C8A3EE5-33E3-49E9-AFB7-665E67174912}" destId="{BB1EA8DC-8CB0-4F0F-827F-E0457DAE5755}" srcOrd="1" destOrd="0" presId="urn:microsoft.com/office/officeart/2018/2/layout/IconVerticalSolidList"/>
    <dgm:cxn modelId="{7479C653-042B-4591-B50A-DBCBF2311817}" type="presParOf" srcId="{0C8A3EE5-33E3-49E9-AFB7-665E67174912}" destId="{344BD2A0-9F44-4CD3-8C64-71EF220A90B9}" srcOrd="2" destOrd="0" presId="urn:microsoft.com/office/officeart/2018/2/layout/IconVerticalSolidList"/>
    <dgm:cxn modelId="{90287E86-E0E2-480B-9114-356CFDA4F8F0}" type="presParOf" srcId="{0C8A3EE5-33E3-49E9-AFB7-665E67174912}" destId="{CD3FA96F-A24B-4FB1-8249-3511EE356297}" srcOrd="3" destOrd="0" presId="urn:microsoft.com/office/officeart/2018/2/layout/IconVerticalSolidList"/>
    <dgm:cxn modelId="{62289500-EA53-4366-9C49-5B60F32B1FD1}" type="presParOf" srcId="{AEE27841-AAAC-4A70-8D3F-A30E6C5D225A}" destId="{D441588C-CE8B-4536-BEC1-7D170FB84E79}" srcOrd="11" destOrd="0" presId="urn:microsoft.com/office/officeart/2018/2/layout/IconVerticalSolidList"/>
    <dgm:cxn modelId="{D5BA13B2-F1F8-4F56-9AA2-A12225D41112}" type="presParOf" srcId="{AEE27841-AAAC-4A70-8D3F-A30E6C5D225A}" destId="{E64EC456-81D1-4B8E-952A-86CABA6D2C26}" srcOrd="12" destOrd="0" presId="urn:microsoft.com/office/officeart/2018/2/layout/IconVerticalSolidList"/>
    <dgm:cxn modelId="{572749ED-93D6-46A0-9B49-23CD940DE7C7}" type="presParOf" srcId="{E64EC456-81D1-4B8E-952A-86CABA6D2C26}" destId="{4EC1FCC1-2BB8-482E-9D9E-3DCCB4F68C4C}" srcOrd="0" destOrd="0" presId="urn:microsoft.com/office/officeart/2018/2/layout/IconVerticalSolidList"/>
    <dgm:cxn modelId="{FBF58C29-1221-4B4C-B81B-8C152CA4A94E}" type="presParOf" srcId="{E64EC456-81D1-4B8E-952A-86CABA6D2C26}" destId="{AD9CEC5D-F39A-46DA-84BF-70E81FE6D077}" srcOrd="1" destOrd="0" presId="urn:microsoft.com/office/officeart/2018/2/layout/IconVerticalSolidList"/>
    <dgm:cxn modelId="{D81CC767-E03E-4D84-8374-75EAA1A49473}" type="presParOf" srcId="{E64EC456-81D1-4B8E-952A-86CABA6D2C26}" destId="{73ADF83F-8C15-4C97-BC8A-6E1F758C3DCA}" srcOrd="2" destOrd="0" presId="urn:microsoft.com/office/officeart/2018/2/layout/IconVerticalSolidList"/>
    <dgm:cxn modelId="{1FAA148A-7249-43F1-96EA-3049A49CBE08}" type="presParOf" srcId="{E64EC456-81D1-4B8E-952A-86CABA6D2C26}" destId="{37BDB24D-7312-4F0B-97A1-5862E52CB0D4}" srcOrd="3" destOrd="0" presId="urn:microsoft.com/office/officeart/2018/2/layout/IconVerticalSolidList"/>
    <dgm:cxn modelId="{85089472-B30D-4C91-8B50-19FC3954957A}" type="presParOf" srcId="{E64EC456-81D1-4B8E-952A-86CABA6D2C26}" destId="{8948FF84-C8D7-44ED-A70E-7090F95D177B}" srcOrd="4"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9D162FA-4B99-9842-92DC-EEEDE2B980BA}">
      <dsp:nvSpPr>
        <dsp:cNvPr id="0" name=""/>
        <dsp:cNvSpPr/>
      </dsp:nvSpPr>
      <dsp:spPr>
        <a:xfrm rot="5400000">
          <a:off x="2315214" y="-313038"/>
          <a:ext cx="1992302" cy="3116579"/>
        </a:xfrm>
        <a:prstGeom prst="round2SameRect">
          <a:avLst/>
        </a:prstGeom>
        <a:solidFill>
          <a:schemeClr val="accent2">
            <a:tint val="40000"/>
            <a:alpha val="90000"/>
            <a:hueOff val="0"/>
            <a:satOff val="0"/>
            <a:lumOff val="0"/>
            <a:alphaOff val="0"/>
          </a:schemeClr>
        </a:solidFill>
        <a:ln w="25400" cap="flat"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8580" tIns="34290" rIns="68580" bIns="34290" numCol="1" spcCol="1270" anchor="ctr" anchorCtr="0">
          <a:noAutofit/>
        </a:bodyPr>
        <a:lstStyle/>
        <a:p>
          <a:pPr marL="171450" lvl="1" indent="-171450" algn="l" defTabSz="800100">
            <a:lnSpc>
              <a:spcPct val="90000"/>
            </a:lnSpc>
            <a:spcBef>
              <a:spcPct val="0"/>
            </a:spcBef>
            <a:spcAft>
              <a:spcPct val="15000"/>
            </a:spcAft>
            <a:buChar char="•"/>
          </a:pPr>
          <a:r>
            <a:rPr lang="en-US" sz="1800" kern="1200"/>
            <a:t>Well-organized</a:t>
          </a:r>
        </a:p>
        <a:p>
          <a:pPr marL="171450" lvl="1" indent="-171450" algn="l" defTabSz="800100">
            <a:lnSpc>
              <a:spcPct val="90000"/>
            </a:lnSpc>
            <a:spcBef>
              <a:spcPct val="0"/>
            </a:spcBef>
            <a:spcAft>
              <a:spcPct val="15000"/>
            </a:spcAft>
            <a:buChar char="•"/>
          </a:pPr>
          <a:r>
            <a:rPr lang="en-US" sz="1800" kern="1200"/>
            <a:t>Documented</a:t>
          </a:r>
        </a:p>
        <a:p>
          <a:pPr marL="171450" lvl="1" indent="-171450" algn="l" defTabSz="800100">
            <a:lnSpc>
              <a:spcPct val="90000"/>
            </a:lnSpc>
            <a:spcBef>
              <a:spcPct val="0"/>
            </a:spcBef>
            <a:spcAft>
              <a:spcPct val="15000"/>
            </a:spcAft>
            <a:buChar char="•"/>
          </a:pPr>
          <a:r>
            <a:rPr lang="en-US" sz="1800" kern="1200"/>
            <a:t>Preserved</a:t>
          </a:r>
        </a:p>
        <a:p>
          <a:pPr marL="171450" lvl="1" indent="-171450" algn="l" defTabSz="800100">
            <a:lnSpc>
              <a:spcPct val="90000"/>
            </a:lnSpc>
            <a:spcBef>
              <a:spcPct val="0"/>
            </a:spcBef>
            <a:spcAft>
              <a:spcPct val="15000"/>
            </a:spcAft>
            <a:buChar char="•"/>
          </a:pPr>
          <a:r>
            <a:rPr lang="en-US" sz="1800" kern="1200"/>
            <a:t>Accessible</a:t>
          </a:r>
        </a:p>
        <a:p>
          <a:pPr marL="171450" lvl="1" indent="-171450" algn="l" defTabSz="800100">
            <a:lnSpc>
              <a:spcPct val="90000"/>
            </a:lnSpc>
            <a:spcBef>
              <a:spcPct val="0"/>
            </a:spcBef>
            <a:spcAft>
              <a:spcPct val="15000"/>
            </a:spcAft>
            <a:buChar char="•"/>
          </a:pPr>
          <a:r>
            <a:rPr lang="en-US" sz="1800" kern="1200"/>
            <a:t>Verified as to accuracy and validity</a:t>
          </a:r>
        </a:p>
      </dsp:txBody>
      <dsp:txXfrm rot="-5400000">
        <a:off x="1753076" y="346356"/>
        <a:ext cx="3019323" cy="1797790"/>
      </dsp:txXfrm>
    </dsp:sp>
    <dsp:sp modelId="{57CE7FE2-3BE2-F84C-9762-E74F4F25D765}">
      <dsp:nvSpPr>
        <dsp:cNvPr id="0" name=""/>
        <dsp:cNvSpPr/>
      </dsp:nvSpPr>
      <dsp:spPr>
        <a:xfrm>
          <a:off x="0" y="62"/>
          <a:ext cx="1753076" cy="2490378"/>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76200" rIns="152400" bIns="76200" numCol="1" spcCol="1270" anchor="ctr" anchorCtr="0">
          <a:noAutofit/>
        </a:bodyPr>
        <a:lstStyle/>
        <a:p>
          <a:pPr marL="0" lvl="0" indent="0" algn="ctr" defTabSz="1778000">
            <a:lnSpc>
              <a:spcPct val="90000"/>
            </a:lnSpc>
            <a:spcBef>
              <a:spcPct val="0"/>
            </a:spcBef>
            <a:spcAft>
              <a:spcPct val="35000"/>
            </a:spcAft>
            <a:buNone/>
          </a:pPr>
          <a:r>
            <a:rPr lang="en-US" sz="4000" kern="1200" dirty="0"/>
            <a:t>Data that are</a:t>
          </a:r>
        </a:p>
      </dsp:txBody>
      <dsp:txXfrm>
        <a:off x="85578" y="85640"/>
        <a:ext cx="1581920" cy="2319222"/>
      </dsp:txXfrm>
    </dsp:sp>
    <dsp:sp modelId="{E69CACB1-70BC-2F45-95C1-84F9CA2DB681}">
      <dsp:nvSpPr>
        <dsp:cNvPr id="0" name=""/>
        <dsp:cNvSpPr/>
      </dsp:nvSpPr>
      <dsp:spPr>
        <a:xfrm rot="5400000">
          <a:off x="2315214" y="2301858"/>
          <a:ext cx="1992302" cy="3116579"/>
        </a:xfrm>
        <a:prstGeom prst="round2SameRect">
          <a:avLst/>
        </a:prstGeom>
        <a:solidFill>
          <a:schemeClr val="accent2">
            <a:tint val="40000"/>
            <a:alpha val="90000"/>
            <a:hueOff val="5025821"/>
            <a:satOff val="-4378"/>
            <a:lumOff val="-6"/>
            <a:alphaOff val="0"/>
          </a:schemeClr>
        </a:solidFill>
        <a:ln w="25400" cap="flat" cmpd="sng" algn="ctr">
          <a:solidFill>
            <a:schemeClr val="accent2">
              <a:tint val="40000"/>
              <a:alpha val="90000"/>
              <a:hueOff val="5025821"/>
              <a:satOff val="-4378"/>
              <a:lumOff val="-6"/>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8580" tIns="34290" rIns="68580" bIns="34290" numCol="1" spcCol="1270" anchor="ctr" anchorCtr="0">
          <a:noAutofit/>
        </a:bodyPr>
        <a:lstStyle/>
        <a:p>
          <a:pPr marL="171450" lvl="1" indent="-171450" algn="l" defTabSz="800100">
            <a:lnSpc>
              <a:spcPct val="90000"/>
            </a:lnSpc>
            <a:spcBef>
              <a:spcPct val="0"/>
            </a:spcBef>
            <a:spcAft>
              <a:spcPct val="15000"/>
            </a:spcAft>
            <a:buChar char="•"/>
          </a:pPr>
          <a:r>
            <a:rPr lang="en-US" sz="1800" kern="1200"/>
            <a:t>High quality data</a:t>
          </a:r>
        </a:p>
        <a:p>
          <a:pPr marL="171450" lvl="1" indent="-171450" algn="l" defTabSz="800100">
            <a:lnSpc>
              <a:spcPct val="90000"/>
            </a:lnSpc>
            <a:spcBef>
              <a:spcPct val="0"/>
            </a:spcBef>
            <a:spcAft>
              <a:spcPct val="15000"/>
            </a:spcAft>
            <a:buChar char="•"/>
          </a:pPr>
          <a:r>
            <a:rPr lang="en-US" sz="1800" kern="1200"/>
            <a:t>Easy to share and re-use in science</a:t>
          </a:r>
        </a:p>
        <a:p>
          <a:pPr marL="171450" lvl="1" indent="-171450" algn="l" defTabSz="800100">
            <a:lnSpc>
              <a:spcPct val="90000"/>
            </a:lnSpc>
            <a:spcBef>
              <a:spcPct val="0"/>
            </a:spcBef>
            <a:spcAft>
              <a:spcPct val="15000"/>
            </a:spcAft>
            <a:buChar char="•"/>
          </a:pPr>
          <a:r>
            <a:rPr lang="en-US" sz="1800" kern="1200"/>
            <a:t>Citation and credibility to the researcher</a:t>
          </a:r>
        </a:p>
        <a:p>
          <a:pPr marL="171450" lvl="1" indent="-171450" algn="l" defTabSz="800100">
            <a:lnSpc>
              <a:spcPct val="90000"/>
            </a:lnSpc>
            <a:spcBef>
              <a:spcPct val="0"/>
            </a:spcBef>
            <a:spcAft>
              <a:spcPct val="15000"/>
            </a:spcAft>
            <a:buChar char="•"/>
          </a:pPr>
          <a:r>
            <a:rPr lang="en-US" sz="1800" kern="1200"/>
            <a:t>Cost-savings to science</a:t>
          </a:r>
        </a:p>
      </dsp:txBody>
      <dsp:txXfrm rot="-5400000">
        <a:off x="1753076" y="2961252"/>
        <a:ext cx="3019323" cy="1797790"/>
      </dsp:txXfrm>
    </dsp:sp>
    <dsp:sp modelId="{0F990374-55CC-4945-A3A2-8C27D59320DF}">
      <dsp:nvSpPr>
        <dsp:cNvPr id="0" name=""/>
        <dsp:cNvSpPr/>
      </dsp:nvSpPr>
      <dsp:spPr>
        <a:xfrm>
          <a:off x="0" y="2614959"/>
          <a:ext cx="1753076" cy="2490378"/>
        </a:xfrm>
        <a:prstGeom prst="roundRect">
          <a:avLst/>
        </a:prstGeom>
        <a:solidFill>
          <a:schemeClr val="accent2">
            <a:hueOff val="4681519"/>
            <a:satOff val="-5839"/>
            <a:lumOff val="1373"/>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76200" rIns="152400" bIns="76200" numCol="1" spcCol="1270" anchor="ctr" anchorCtr="0">
          <a:noAutofit/>
        </a:bodyPr>
        <a:lstStyle/>
        <a:p>
          <a:pPr marL="0" lvl="0" indent="0" algn="ctr" defTabSz="1778000">
            <a:lnSpc>
              <a:spcPct val="90000"/>
            </a:lnSpc>
            <a:spcBef>
              <a:spcPct val="0"/>
            </a:spcBef>
            <a:spcAft>
              <a:spcPct val="35000"/>
            </a:spcAft>
            <a:buNone/>
          </a:pPr>
          <a:r>
            <a:rPr lang="en-US" sz="4000" kern="1200" dirty="0"/>
            <a:t>Result in </a:t>
          </a:r>
        </a:p>
      </dsp:txBody>
      <dsp:txXfrm>
        <a:off x="85578" y="2700537"/>
        <a:ext cx="1581920" cy="231922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54FA4E-0998-3443-8A00-670397788972}">
      <dsp:nvSpPr>
        <dsp:cNvPr id="0" name=""/>
        <dsp:cNvSpPr/>
      </dsp:nvSpPr>
      <dsp:spPr>
        <a:xfrm>
          <a:off x="6273" y="483541"/>
          <a:ext cx="4054579" cy="1216373"/>
        </a:xfrm>
        <a:prstGeom prst="rect">
          <a:avLst/>
        </a:prstGeom>
        <a:solidFill>
          <a:schemeClr val="accent2">
            <a:hueOff val="0"/>
            <a:satOff val="0"/>
            <a:lumOff val="0"/>
            <a:alphaOff val="0"/>
          </a:schemeClr>
        </a:solidFill>
        <a:ln w="55000" cap="flat" cmpd="thickThin" algn="ctr">
          <a:solidFill>
            <a:schemeClr val="accent2">
              <a:hueOff val="0"/>
              <a:satOff val="0"/>
              <a:lumOff val="0"/>
              <a:alphaOff val="0"/>
            </a:schemeClr>
          </a:solidFill>
          <a:prstDash val="solid"/>
        </a:ln>
        <a:effectLst>
          <a:outerShdw blurRad="50800" dist="38100" dir="5400000" rotWithShape="0">
            <a:srgbClr val="000000">
              <a:alpha val="35000"/>
            </a:srgbClr>
          </a:outerShdw>
        </a:effectLst>
      </dsp:spPr>
      <dsp:style>
        <a:lnRef idx="2">
          <a:scrgbClr r="0" g="0" b="0"/>
        </a:lnRef>
        <a:fillRef idx="1">
          <a:scrgbClr r="0" g="0" b="0"/>
        </a:fillRef>
        <a:effectRef idx="1">
          <a:scrgbClr r="0" g="0" b="0"/>
        </a:effectRef>
        <a:fontRef idx="minor">
          <a:schemeClr val="lt1"/>
        </a:fontRef>
      </dsp:style>
      <dsp:txBody>
        <a:bodyPr spcFirstLastPara="0" vert="horz" wrap="square" lIns="320402" tIns="320402" rIns="320402" bIns="320402" numCol="1" spcCol="1270" anchor="ctr" anchorCtr="0">
          <a:noAutofit/>
        </a:bodyPr>
        <a:lstStyle/>
        <a:p>
          <a:pPr marL="0" lvl="0" indent="0" algn="ctr" defTabSz="933450">
            <a:lnSpc>
              <a:spcPct val="90000"/>
            </a:lnSpc>
            <a:spcBef>
              <a:spcPct val="0"/>
            </a:spcBef>
            <a:spcAft>
              <a:spcPct val="35000"/>
            </a:spcAft>
            <a:buNone/>
          </a:pPr>
          <a:r>
            <a:rPr lang="en-US" sz="2100" kern="1200"/>
            <a:t>Research is reproducible when: </a:t>
          </a:r>
        </a:p>
      </dsp:txBody>
      <dsp:txXfrm>
        <a:off x="6273" y="483541"/>
        <a:ext cx="4054579" cy="1216373"/>
      </dsp:txXfrm>
    </dsp:sp>
    <dsp:sp modelId="{040CEF37-A9D6-3440-B62F-CD44BC3B5CA0}">
      <dsp:nvSpPr>
        <dsp:cNvPr id="0" name=""/>
        <dsp:cNvSpPr/>
      </dsp:nvSpPr>
      <dsp:spPr>
        <a:xfrm>
          <a:off x="6273" y="1699915"/>
          <a:ext cx="4054579" cy="2342506"/>
        </a:xfrm>
        <a:prstGeom prst="rect">
          <a:avLst/>
        </a:prstGeom>
        <a:solidFill>
          <a:schemeClr val="accent2">
            <a:alpha val="90000"/>
            <a:tint val="40000"/>
            <a:hueOff val="0"/>
            <a:satOff val="0"/>
            <a:lumOff val="0"/>
            <a:alphaOff val="0"/>
          </a:schemeClr>
        </a:solidFill>
        <a:ln w="55000" cap="flat" cmpd="thickThin"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00502" tIns="400502" rIns="400502" bIns="400502" numCol="1" spcCol="1270" anchor="t" anchorCtr="0">
          <a:noAutofit/>
        </a:bodyPr>
        <a:lstStyle/>
        <a:p>
          <a:pPr marL="0" lvl="0" indent="0" algn="l" defTabSz="711200">
            <a:lnSpc>
              <a:spcPct val="90000"/>
            </a:lnSpc>
            <a:spcBef>
              <a:spcPct val="0"/>
            </a:spcBef>
            <a:spcAft>
              <a:spcPct val="35000"/>
            </a:spcAft>
            <a:buNone/>
          </a:pPr>
          <a:r>
            <a:rPr lang="en-US" sz="1600" kern="1200"/>
            <a:t>Data and code are organized such that others can re-create your results. </a:t>
          </a:r>
        </a:p>
      </dsp:txBody>
      <dsp:txXfrm>
        <a:off x="6273" y="1699915"/>
        <a:ext cx="4054579" cy="2342506"/>
      </dsp:txXfrm>
    </dsp:sp>
    <dsp:sp modelId="{14A05368-94BA-894E-9448-54C38D51F48D}">
      <dsp:nvSpPr>
        <dsp:cNvPr id="0" name=""/>
        <dsp:cNvSpPr/>
      </dsp:nvSpPr>
      <dsp:spPr>
        <a:xfrm>
          <a:off x="4168747" y="483541"/>
          <a:ext cx="4054579" cy="1216373"/>
        </a:xfrm>
        <a:prstGeom prst="rect">
          <a:avLst/>
        </a:prstGeom>
        <a:solidFill>
          <a:schemeClr val="accent2">
            <a:hueOff val="0"/>
            <a:satOff val="0"/>
            <a:lumOff val="0"/>
            <a:alphaOff val="0"/>
          </a:schemeClr>
        </a:solidFill>
        <a:ln w="55000" cap="flat" cmpd="thickThin" algn="ctr">
          <a:solidFill>
            <a:schemeClr val="accent2">
              <a:hueOff val="0"/>
              <a:satOff val="0"/>
              <a:lumOff val="0"/>
              <a:alphaOff val="0"/>
            </a:schemeClr>
          </a:solidFill>
          <a:prstDash val="solid"/>
        </a:ln>
        <a:effectLst>
          <a:outerShdw blurRad="50800" dist="38100" dir="5400000" rotWithShape="0">
            <a:srgbClr val="000000">
              <a:alpha val="35000"/>
            </a:srgbClr>
          </a:outerShdw>
        </a:effectLst>
      </dsp:spPr>
      <dsp:style>
        <a:lnRef idx="2">
          <a:scrgbClr r="0" g="0" b="0"/>
        </a:lnRef>
        <a:fillRef idx="1">
          <a:scrgbClr r="0" g="0" b="0"/>
        </a:fillRef>
        <a:effectRef idx="1">
          <a:scrgbClr r="0" g="0" b="0"/>
        </a:effectRef>
        <a:fontRef idx="minor">
          <a:schemeClr val="lt1"/>
        </a:fontRef>
      </dsp:style>
      <dsp:txBody>
        <a:bodyPr spcFirstLastPara="0" vert="horz" wrap="square" lIns="320402" tIns="320402" rIns="320402" bIns="320402" numCol="1" spcCol="1270" anchor="ctr" anchorCtr="0">
          <a:noAutofit/>
        </a:bodyPr>
        <a:lstStyle/>
        <a:p>
          <a:pPr marL="0" lvl="0" indent="0" algn="ctr" defTabSz="933450">
            <a:lnSpc>
              <a:spcPct val="90000"/>
            </a:lnSpc>
            <a:spcBef>
              <a:spcPct val="0"/>
            </a:spcBef>
            <a:spcAft>
              <a:spcPct val="35000"/>
            </a:spcAft>
            <a:buNone/>
          </a:pPr>
          <a:r>
            <a:rPr lang="en-US" sz="2100" kern="1200"/>
            <a:t>Keys to reproducible research: </a:t>
          </a:r>
        </a:p>
      </dsp:txBody>
      <dsp:txXfrm>
        <a:off x="4168747" y="483541"/>
        <a:ext cx="4054579" cy="1216373"/>
      </dsp:txXfrm>
    </dsp:sp>
    <dsp:sp modelId="{F1EF176B-E1F6-5043-B6CC-9E56CFD9E466}">
      <dsp:nvSpPr>
        <dsp:cNvPr id="0" name=""/>
        <dsp:cNvSpPr/>
      </dsp:nvSpPr>
      <dsp:spPr>
        <a:xfrm>
          <a:off x="4168747" y="1699915"/>
          <a:ext cx="4054579" cy="2342506"/>
        </a:xfrm>
        <a:prstGeom prst="rect">
          <a:avLst/>
        </a:prstGeom>
        <a:solidFill>
          <a:schemeClr val="accent2">
            <a:alpha val="90000"/>
            <a:tint val="40000"/>
            <a:hueOff val="0"/>
            <a:satOff val="0"/>
            <a:lumOff val="0"/>
            <a:alphaOff val="0"/>
          </a:schemeClr>
        </a:solidFill>
        <a:ln w="55000" cap="flat" cmpd="thickThin"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00502" tIns="400502" rIns="400502" bIns="400502" numCol="1" spcCol="1270" anchor="t" anchorCtr="0">
          <a:noAutofit/>
        </a:bodyPr>
        <a:lstStyle/>
        <a:p>
          <a:pPr marL="0" lvl="0" indent="0" algn="l" defTabSz="711200">
            <a:lnSpc>
              <a:spcPct val="90000"/>
            </a:lnSpc>
            <a:spcBef>
              <a:spcPct val="0"/>
            </a:spcBef>
            <a:spcAft>
              <a:spcPct val="35000"/>
            </a:spcAft>
            <a:buNone/>
          </a:pPr>
          <a:r>
            <a:rPr lang="en-US" sz="1600" kern="1200"/>
            <a:t>Raw data is saved.</a:t>
          </a:r>
        </a:p>
        <a:p>
          <a:pPr marL="0" lvl="0" indent="0" algn="l" defTabSz="711200">
            <a:lnSpc>
              <a:spcPct val="90000"/>
            </a:lnSpc>
            <a:spcBef>
              <a:spcPct val="0"/>
            </a:spcBef>
            <a:spcAft>
              <a:spcPct val="35000"/>
            </a:spcAft>
            <a:buNone/>
          </a:pPr>
          <a:r>
            <a:rPr lang="en-US" sz="1600" i="1" kern="1200"/>
            <a:t>Everything</a:t>
          </a:r>
          <a:r>
            <a:rPr lang="en-US" sz="1600" kern="1200"/>
            <a:t> is done via code, not hand-editing, copy/paste, or point/click. </a:t>
          </a:r>
        </a:p>
        <a:p>
          <a:pPr marL="0" lvl="0" indent="0" algn="l" defTabSz="711200">
            <a:lnSpc>
              <a:spcPct val="90000"/>
            </a:lnSpc>
            <a:spcBef>
              <a:spcPct val="0"/>
            </a:spcBef>
            <a:spcAft>
              <a:spcPct val="35000"/>
            </a:spcAft>
            <a:buNone/>
          </a:pPr>
          <a:r>
            <a:rPr lang="en-US" sz="1600" kern="1200"/>
            <a:t>Code is well-documented and openly available so others can follow what you did</a:t>
          </a:r>
        </a:p>
      </dsp:txBody>
      <dsp:txXfrm>
        <a:off x="4168747" y="1699915"/>
        <a:ext cx="4054579" cy="234250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15FA193-0961-4FB4-831E-956C0B133701}">
      <dsp:nvSpPr>
        <dsp:cNvPr id="0" name=""/>
        <dsp:cNvSpPr/>
      </dsp:nvSpPr>
      <dsp:spPr>
        <a:xfrm>
          <a:off x="-334732" y="9114"/>
          <a:ext cx="4885203" cy="690258"/>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D63D2E9-E259-4034-924B-47F581932CEA}">
      <dsp:nvSpPr>
        <dsp:cNvPr id="0" name=""/>
        <dsp:cNvSpPr/>
      </dsp:nvSpPr>
      <dsp:spPr>
        <a:xfrm>
          <a:off x="-125928" y="164422"/>
          <a:ext cx="379642" cy="37964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A611066D-645D-4C8A-B541-A976DD621117}">
      <dsp:nvSpPr>
        <dsp:cNvPr id="0" name=""/>
        <dsp:cNvSpPr/>
      </dsp:nvSpPr>
      <dsp:spPr>
        <a:xfrm>
          <a:off x="462516" y="9114"/>
          <a:ext cx="4086394" cy="6902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3052" tIns="73052" rIns="73052" bIns="73052" numCol="1" spcCol="1270" anchor="ctr" anchorCtr="0">
          <a:noAutofit/>
        </a:bodyPr>
        <a:lstStyle/>
        <a:p>
          <a:pPr marL="0" lvl="0" indent="0" algn="l" defTabSz="711200">
            <a:lnSpc>
              <a:spcPct val="100000"/>
            </a:lnSpc>
            <a:spcBef>
              <a:spcPct val="0"/>
            </a:spcBef>
            <a:spcAft>
              <a:spcPct val="35000"/>
            </a:spcAft>
            <a:buNone/>
          </a:pPr>
          <a:r>
            <a:rPr lang="en-US" sz="1600" kern="1200"/>
            <a:t>Data and materials produced</a:t>
          </a:r>
        </a:p>
      </dsp:txBody>
      <dsp:txXfrm>
        <a:off x="462516" y="9114"/>
        <a:ext cx="4086394" cy="690258"/>
      </dsp:txXfrm>
    </dsp:sp>
    <dsp:sp modelId="{C1283B5D-6080-4248-BAF1-946CB3ADF0E8}">
      <dsp:nvSpPr>
        <dsp:cNvPr id="0" name=""/>
        <dsp:cNvSpPr/>
      </dsp:nvSpPr>
      <dsp:spPr>
        <a:xfrm>
          <a:off x="-334732" y="871937"/>
          <a:ext cx="4885203" cy="690258"/>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58B3D9F-6568-433A-AF28-A07E9AE11BB1}">
      <dsp:nvSpPr>
        <dsp:cNvPr id="0" name=""/>
        <dsp:cNvSpPr/>
      </dsp:nvSpPr>
      <dsp:spPr>
        <a:xfrm>
          <a:off x="-125928" y="1027245"/>
          <a:ext cx="379642" cy="37964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5F0C8587-984B-42C8-9CFF-FC2CFFDEF2F4}">
      <dsp:nvSpPr>
        <dsp:cNvPr id="0" name=""/>
        <dsp:cNvSpPr/>
      </dsp:nvSpPr>
      <dsp:spPr>
        <a:xfrm>
          <a:off x="462516" y="871937"/>
          <a:ext cx="4086394" cy="6902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3052" tIns="73052" rIns="73052" bIns="73052" numCol="1" spcCol="1270" anchor="ctr" anchorCtr="0">
          <a:noAutofit/>
        </a:bodyPr>
        <a:lstStyle/>
        <a:p>
          <a:pPr marL="0" lvl="0" indent="0" algn="l" defTabSz="711200">
            <a:lnSpc>
              <a:spcPct val="100000"/>
            </a:lnSpc>
            <a:spcBef>
              <a:spcPct val="0"/>
            </a:spcBef>
            <a:spcAft>
              <a:spcPct val="35000"/>
            </a:spcAft>
            <a:buNone/>
          </a:pPr>
          <a:r>
            <a:rPr lang="en-US" sz="1600" kern="1200"/>
            <a:t>Standards, Formats and Metadata</a:t>
          </a:r>
        </a:p>
      </dsp:txBody>
      <dsp:txXfrm>
        <a:off x="462516" y="871937"/>
        <a:ext cx="4086394" cy="690258"/>
      </dsp:txXfrm>
    </dsp:sp>
    <dsp:sp modelId="{659C820D-D73B-48B7-A936-78FDF36FAC1D}">
      <dsp:nvSpPr>
        <dsp:cNvPr id="0" name=""/>
        <dsp:cNvSpPr/>
      </dsp:nvSpPr>
      <dsp:spPr>
        <a:xfrm>
          <a:off x="-334732" y="1734760"/>
          <a:ext cx="4885203" cy="690258"/>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4BE2F41-9578-4A38-8D3D-1DBA204CC835}">
      <dsp:nvSpPr>
        <dsp:cNvPr id="0" name=""/>
        <dsp:cNvSpPr/>
      </dsp:nvSpPr>
      <dsp:spPr>
        <a:xfrm>
          <a:off x="-125928" y="1890068"/>
          <a:ext cx="379642" cy="37964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58C5461D-032D-4A32-B913-D209F228EE53}">
      <dsp:nvSpPr>
        <dsp:cNvPr id="0" name=""/>
        <dsp:cNvSpPr/>
      </dsp:nvSpPr>
      <dsp:spPr>
        <a:xfrm>
          <a:off x="462516" y="1734760"/>
          <a:ext cx="4086394" cy="6902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3052" tIns="73052" rIns="73052" bIns="73052" numCol="1" spcCol="1270" anchor="ctr" anchorCtr="0">
          <a:noAutofit/>
        </a:bodyPr>
        <a:lstStyle/>
        <a:p>
          <a:pPr marL="0" lvl="0" indent="0" algn="l" defTabSz="711200">
            <a:lnSpc>
              <a:spcPct val="100000"/>
            </a:lnSpc>
            <a:spcBef>
              <a:spcPct val="0"/>
            </a:spcBef>
            <a:spcAft>
              <a:spcPct val="35000"/>
            </a:spcAft>
            <a:buNone/>
          </a:pPr>
          <a:r>
            <a:rPr lang="en-US" sz="1600" kern="1200"/>
            <a:t>Roles and responsibilities</a:t>
          </a:r>
        </a:p>
      </dsp:txBody>
      <dsp:txXfrm>
        <a:off x="462516" y="1734760"/>
        <a:ext cx="4086394" cy="690258"/>
      </dsp:txXfrm>
    </dsp:sp>
    <dsp:sp modelId="{894FF1DB-D3BB-49DF-9428-0D5C66A3E14B}">
      <dsp:nvSpPr>
        <dsp:cNvPr id="0" name=""/>
        <dsp:cNvSpPr/>
      </dsp:nvSpPr>
      <dsp:spPr>
        <a:xfrm>
          <a:off x="-334732" y="2616876"/>
          <a:ext cx="4885203" cy="690258"/>
        </a:xfrm>
        <a:prstGeom prst="roundRect">
          <a:avLst>
            <a:gd name="adj" fmla="val 1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330DFC4-9E5C-4671-B286-BEFC69E85263}">
      <dsp:nvSpPr>
        <dsp:cNvPr id="0" name=""/>
        <dsp:cNvSpPr/>
      </dsp:nvSpPr>
      <dsp:spPr>
        <a:xfrm>
          <a:off x="-125928" y="2752891"/>
          <a:ext cx="379642" cy="379642"/>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E135F25D-1662-41A2-93EE-0652AC6153BE}">
      <dsp:nvSpPr>
        <dsp:cNvPr id="0" name=""/>
        <dsp:cNvSpPr/>
      </dsp:nvSpPr>
      <dsp:spPr>
        <a:xfrm>
          <a:off x="462516" y="2597583"/>
          <a:ext cx="4086394" cy="6902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3052" tIns="73052" rIns="73052" bIns="73052" numCol="1" spcCol="1270" anchor="ctr" anchorCtr="0">
          <a:noAutofit/>
        </a:bodyPr>
        <a:lstStyle/>
        <a:p>
          <a:pPr marL="0" lvl="0" indent="0" algn="l" defTabSz="711200">
            <a:lnSpc>
              <a:spcPct val="100000"/>
            </a:lnSpc>
            <a:spcBef>
              <a:spcPct val="0"/>
            </a:spcBef>
            <a:spcAft>
              <a:spcPct val="35000"/>
            </a:spcAft>
            <a:buNone/>
          </a:pPr>
          <a:r>
            <a:rPr lang="en-US" sz="1600" kern="1200"/>
            <a:t>Dissemination methods</a:t>
          </a:r>
        </a:p>
      </dsp:txBody>
      <dsp:txXfrm>
        <a:off x="462516" y="2597583"/>
        <a:ext cx="4086394" cy="690258"/>
      </dsp:txXfrm>
    </dsp:sp>
    <dsp:sp modelId="{3F86A815-A6E9-411A-9AC9-55D023F27DD6}">
      <dsp:nvSpPr>
        <dsp:cNvPr id="0" name=""/>
        <dsp:cNvSpPr/>
      </dsp:nvSpPr>
      <dsp:spPr>
        <a:xfrm>
          <a:off x="-334732" y="3460406"/>
          <a:ext cx="4885203" cy="690258"/>
        </a:xfrm>
        <a:prstGeom prst="roundRect">
          <a:avLst>
            <a:gd name="adj" fmla="val 10000"/>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7BFAF86-61F6-4C7C-A094-8855A016E99E}">
      <dsp:nvSpPr>
        <dsp:cNvPr id="0" name=""/>
        <dsp:cNvSpPr/>
      </dsp:nvSpPr>
      <dsp:spPr>
        <a:xfrm>
          <a:off x="-125928" y="3615715"/>
          <a:ext cx="379642" cy="379642"/>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0D2E9C75-27AD-48BA-98C8-93228864ACB1}">
      <dsp:nvSpPr>
        <dsp:cNvPr id="0" name=""/>
        <dsp:cNvSpPr/>
      </dsp:nvSpPr>
      <dsp:spPr>
        <a:xfrm>
          <a:off x="462516" y="3460406"/>
          <a:ext cx="4086394" cy="6902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3052" tIns="73052" rIns="73052" bIns="73052" numCol="1" spcCol="1270" anchor="ctr" anchorCtr="0">
          <a:noAutofit/>
        </a:bodyPr>
        <a:lstStyle/>
        <a:p>
          <a:pPr marL="0" lvl="0" indent="0" algn="l" defTabSz="711200">
            <a:lnSpc>
              <a:spcPct val="100000"/>
            </a:lnSpc>
            <a:spcBef>
              <a:spcPct val="0"/>
            </a:spcBef>
            <a:spcAft>
              <a:spcPct val="35000"/>
            </a:spcAft>
            <a:buNone/>
          </a:pPr>
          <a:r>
            <a:rPr lang="en-US" sz="1600" kern="1200"/>
            <a:t>Policies for data sharing and public access</a:t>
          </a:r>
        </a:p>
      </dsp:txBody>
      <dsp:txXfrm>
        <a:off x="462516" y="3460406"/>
        <a:ext cx="4086394" cy="690258"/>
      </dsp:txXfrm>
    </dsp:sp>
    <dsp:sp modelId="{870C82CB-3E8A-4B95-81D0-66B4FF8B2619}">
      <dsp:nvSpPr>
        <dsp:cNvPr id="0" name=""/>
        <dsp:cNvSpPr/>
      </dsp:nvSpPr>
      <dsp:spPr>
        <a:xfrm>
          <a:off x="-334732" y="4323230"/>
          <a:ext cx="4885203" cy="690258"/>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B1EA8DC-8CB0-4F0F-827F-E0457DAE5755}">
      <dsp:nvSpPr>
        <dsp:cNvPr id="0" name=""/>
        <dsp:cNvSpPr/>
      </dsp:nvSpPr>
      <dsp:spPr>
        <a:xfrm>
          <a:off x="-125928" y="4478538"/>
          <a:ext cx="379642" cy="379642"/>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D3FA96F-A24B-4FB1-8249-3511EE356297}">
      <dsp:nvSpPr>
        <dsp:cNvPr id="0" name=""/>
        <dsp:cNvSpPr/>
      </dsp:nvSpPr>
      <dsp:spPr>
        <a:xfrm>
          <a:off x="462516" y="4323230"/>
          <a:ext cx="4086394" cy="6902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3052" tIns="73052" rIns="73052" bIns="73052" numCol="1" spcCol="1270" anchor="ctr" anchorCtr="0">
          <a:noAutofit/>
        </a:bodyPr>
        <a:lstStyle/>
        <a:p>
          <a:pPr marL="0" lvl="0" indent="0" algn="l" defTabSz="711200">
            <a:lnSpc>
              <a:spcPct val="100000"/>
            </a:lnSpc>
            <a:spcBef>
              <a:spcPct val="0"/>
            </a:spcBef>
            <a:spcAft>
              <a:spcPct val="35000"/>
            </a:spcAft>
            <a:buNone/>
          </a:pPr>
          <a:r>
            <a:rPr lang="en-US" sz="1600" kern="1200"/>
            <a:t>Archiving, storage, and preservation</a:t>
          </a:r>
        </a:p>
      </dsp:txBody>
      <dsp:txXfrm>
        <a:off x="462516" y="4323230"/>
        <a:ext cx="4086394" cy="690258"/>
      </dsp:txXfrm>
    </dsp:sp>
    <dsp:sp modelId="{4EC1FCC1-2BB8-482E-9D9E-3DCCB4F68C4C}">
      <dsp:nvSpPr>
        <dsp:cNvPr id="0" name=""/>
        <dsp:cNvSpPr/>
      </dsp:nvSpPr>
      <dsp:spPr>
        <a:xfrm>
          <a:off x="-334732" y="5186053"/>
          <a:ext cx="4885203" cy="690258"/>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D9CEC5D-F39A-46DA-84BF-70E81FE6D077}">
      <dsp:nvSpPr>
        <dsp:cNvPr id="0" name=""/>
        <dsp:cNvSpPr/>
      </dsp:nvSpPr>
      <dsp:spPr>
        <a:xfrm>
          <a:off x="-125928" y="5341361"/>
          <a:ext cx="379642" cy="379642"/>
        </a:xfrm>
        <a:prstGeom prst="rect">
          <a:avLst/>
        </a:prstGeom>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37BDB24D-7312-4F0B-97A1-5862E52CB0D4}">
      <dsp:nvSpPr>
        <dsp:cNvPr id="0" name=""/>
        <dsp:cNvSpPr/>
      </dsp:nvSpPr>
      <dsp:spPr>
        <a:xfrm>
          <a:off x="462516" y="5186053"/>
          <a:ext cx="2198341" cy="6902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3052" tIns="73052" rIns="73052" bIns="73052" numCol="1" spcCol="1270" anchor="ctr" anchorCtr="0">
          <a:noAutofit/>
        </a:bodyPr>
        <a:lstStyle/>
        <a:p>
          <a:pPr marL="0" lvl="0" indent="0" algn="l" defTabSz="711200">
            <a:lnSpc>
              <a:spcPct val="100000"/>
            </a:lnSpc>
            <a:spcBef>
              <a:spcPct val="0"/>
            </a:spcBef>
            <a:spcAft>
              <a:spcPct val="35000"/>
            </a:spcAft>
            <a:buNone/>
          </a:pPr>
          <a:r>
            <a:rPr lang="en-US" sz="1600" kern="1200"/>
            <a:t>Other: 	</a:t>
          </a:r>
        </a:p>
      </dsp:txBody>
      <dsp:txXfrm>
        <a:off x="462516" y="5186053"/>
        <a:ext cx="2198341" cy="690258"/>
      </dsp:txXfrm>
    </dsp:sp>
    <dsp:sp modelId="{8948FF84-C8D7-44ED-A70E-7090F95D177B}">
      <dsp:nvSpPr>
        <dsp:cNvPr id="0" name=""/>
        <dsp:cNvSpPr/>
      </dsp:nvSpPr>
      <dsp:spPr>
        <a:xfrm>
          <a:off x="1263764" y="5189421"/>
          <a:ext cx="3230101" cy="6902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3052" tIns="73052" rIns="73052" bIns="73052" numCol="1" spcCol="1270" anchor="ctr" anchorCtr="0">
          <a:noAutofit/>
        </a:bodyPr>
        <a:lstStyle/>
        <a:p>
          <a:pPr marL="0" lvl="0" indent="0" algn="l" defTabSz="488950">
            <a:lnSpc>
              <a:spcPct val="100000"/>
            </a:lnSpc>
            <a:spcBef>
              <a:spcPct val="0"/>
            </a:spcBef>
            <a:spcAft>
              <a:spcPct val="35000"/>
            </a:spcAft>
            <a:buNone/>
          </a:pPr>
          <a:r>
            <a:rPr lang="en-US" sz="1100" kern="1200" dirty="0"/>
            <a:t>Clarify ethical/privacy/intellectual property issues, if necessary;  Budget for costs related to data management</a:t>
          </a:r>
        </a:p>
      </dsp:txBody>
      <dsp:txXfrm>
        <a:off x="1263764" y="5189421"/>
        <a:ext cx="3230101" cy="690258"/>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6/7/layout/HorizontalActionList">
  <dgm:title val="Horizontal Action List"/>
  <dgm:desc val="Used to show non-sequential or grouped lists of information. Works well with large amounts of text. All text has the same level of emphasis, and direction is not implied."/>
  <dgm:catLst>
    <dgm:cat type="list" pri="5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fact="0.6"/>
      <dgm:constr type="h" for="des" forName="composite" op="equ"/>
      <dgm:constr type="w" for="ch" forName="composite" refType="w"/>
      <dgm:constr type="w" for="des" forName="parTx"/>
      <dgm:constr type="h" for="des" forName="parTx" op="equ"/>
      <dgm:constr type="w" for="des" forName="desTx"/>
      <dgm:constr type="primFontSz" for="des" forName="parTx" val="54"/>
      <dgm:constr type="primFontSz" for="des" forName="desTx" refType="primFontSz" refFor="des" refForName="parTx" op="lte" fact="0.75"/>
      <dgm:constr type="h" for="des" forName="desTx" op="equ"/>
      <dgm:constr type="w" for="ch" forName="space" op="equ" val="3"/>
    </dgm:constrLst>
    <dgm:ruleLst>
      <dgm:rule type="w" for="ch" forName="composite" val="0" fact="NaN" max="NaN"/>
    </dgm:ruleLst>
    <dgm:forEach name="Name6"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varLst>
          <dgm:alg type="tx"/>
          <dgm:shape xmlns:r="http://schemas.openxmlformats.org/officeDocument/2006/relationships" type="rect" r:blip="">
            <dgm:adjLst/>
          </dgm:shape>
          <dgm:presOf axis="self" ptType="node"/>
          <dgm:constrLst>
            <dgm:constr type="h" refType="w" op="lte" fact="0.3"/>
            <dgm:constr type="h"/>
            <dgm:constr type="tMarg" refType="w" fact="0.224"/>
            <dgm:constr type="bMarg" refType="w" fact="0.224"/>
            <dgm:constr type="lMarg" refType="w" fact="0.224"/>
            <dgm:constr type="rMarg" refType="w" fact="0.224"/>
          </dgm:constrLst>
          <dgm:ruleLst>
            <dgm:rule type="h" val="INF" fact="NaN" max="NaN"/>
            <dgm:rule type="primFontSz" val="14" fact="NaN" max="NaN"/>
          </dgm:ruleLst>
        </dgm:layoutNode>
        <dgm:layoutNode name="desTx" styleLbl="alignAccFollowNode1">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primFontSz" val="28"/>
            <dgm:constr type="tMarg" refType="w" fact="0.28"/>
            <dgm:constr type="bMarg" refType="w" fact="0.28"/>
            <dgm:constr type="lMarg" refType="w" fact="0.28"/>
            <dgm:constr type="rMarg" refType="w" fact="0.28"/>
          </dgm:constrLst>
          <dgm:ruleLst>
            <dgm:rule type="h" val="INF" fact="NaN" max="NaN"/>
            <dgm:rule type="primFontSz" val="11"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tiff>
</file>

<file path=ppt/media/image2.png>
</file>

<file path=ppt/media/image20.png>
</file>

<file path=ppt/media/image21.svg>
</file>

<file path=ppt/media/image22.png>
</file>

<file path=ppt/media/image23.svg>
</file>

<file path=ppt/media/image24.tiff>
</file>

<file path=ppt/media/image25.tiff>
</file>

<file path=ppt/media/image26.tiff>
</file>

<file path=ppt/media/image27.tiff>
</file>

<file path=ppt/media/image29.png>
</file>

<file path=ppt/media/image3.tiff>
</file>

<file path=ppt/media/image4.tiff>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EDAD96F-9BF6-8842-939B-D5F4ABF1C3DA}" type="datetimeFigureOut">
              <a:rPr lang="en-US" smtClean="0"/>
              <a:t>9/8/21</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5F61D7D-2CFA-C64C-AC75-A40FDF68F513}" type="slidenum">
              <a:rPr lang="en-US" smtClean="0"/>
              <a:t>‹#›</a:t>
            </a:fld>
            <a:endParaRPr lang="en-US"/>
          </a:p>
        </p:txBody>
      </p:sp>
    </p:spTree>
    <p:extLst>
      <p:ext uri="{BB962C8B-B14F-4D97-AF65-F5344CB8AC3E}">
        <p14:creationId xmlns:p14="http://schemas.microsoft.com/office/powerpoint/2010/main" val="1543144638"/>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www.dataone.org/data-life-cycle"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32771"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t" anchorCtr="0" compatLnSpc="1">
            <a:prstTxWarp prst="textNoShape">
              <a:avLst/>
            </a:prstTxWarp>
          </a:bodyPr>
          <a:lstStyle/>
          <a:p>
            <a:pPr>
              <a:buClr>
                <a:srgbClr val="177F8A"/>
              </a:buClr>
              <a:buSzPct val="100000"/>
            </a:pPr>
            <a:r>
              <a:rPr lang="en-US" sz="2400" dirty="0">
                <a:ea typeface="ＭＳ Ｐゴシック" pitchFamily="34" charset="-128"/>
              </a:rPr>
              <a:t>Both for yourself &amp; others</a:t>
            </a:r>
          </a:p>
        </p:txBody>
      </p:sp>
      <p:sp>
        <p:nvSpPr>
          <p:cNvPr id="32772" name="Slide Number Placeholder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defTabSz="457200" eaLnBrk="0" fontAlgn="base" hangingPunct="0">
              <a:spcBef>
                <a:spcPct val="0"/>
              </a:spcBef>
              <a:spcAft>
                <a:spcPct val="0"/>
              </a:spcAft>
              <a:defRPr>
                <a:solidFill>
                  <a:schemeClr val="tx1"/>
                </a:solidFill>
                <a:latin typeface="Arial" charset="0"/>
                <a:cs typeface="Arial" charset="0"/>
              </a:defRPr>
            </a:lvl6pPr>
            <a:lvl7pPr marL="2971800" indent="-228600" defTabSz="457200" eaLnBrk="0" fontAlgn="base" hangingPunct="0">
              <a:spcBef>
                <a:spcPct val="0"/>
              </a:spcBef>
              <a:spcAft>
                <a:spcPct val="0"/>
              </a:spcAft>
              <a:defRPr>
                <a:solidFill>
                  <a:schemeClr val="tx1"/>
                </a:solidFill>
                <a:latin typeface="Arial" charset="0"/>
                <a:cs typeface="Arial" charset="0"/>
              </a:defRPr>
            </a:lvl7pPr>
            <a:lvl8pPr marL="3429000" indent="-228600" defTabSz="457200" eaLnBrk="0" fontAlgn="base" hangingPunct="0">
              <a:spcBef>
                <a:spcPct val="0"/>
              </a:spcBef>
              <a:spcAft>
                <a:spcPct val="0"/>
              </a:spcAft>
              <a:defRPr>
                <a:solidFill>
                  <a:schemeClr val="tx1"/>
                </a:solidFill>
                <a:latin typeface="Arial" charset="0"/>
                <a:cs typeface="Arial" charset="0"/>
              </a:defRPr>
            </a:lvl8pPr>
            <a:lvl9pPr marL="3886200" indent="-228600" defTabSz="457200" eaLnBrk="0" fontAlgn="base" hangingPunct="0">
              <a:spcBef>
                <a:spcPct val="0"/>
              </a:spcBef>
              <a:spcAft>
                <a:spcPct val="0"/>
              </a:spcAft>
              <a:defRPr>
                <a:solidFill>
                  <a:schemeClr val="tx1"/>
                </a:solidFill>
                <a:latin typeface="Arial" charset="0"/>
                <a:cs typeface="Arial" charset="0"/>
              </a:defRPr>
            </a:lvl9pPr>
          </a:lstStyle>
          <a:p>
            <a:pPr eaLnBrk="1" hangingPunct="1"/>
            <a:fld id="{45B0BCA6-33EC-4A59-BBEF-53B91F0D0FEB}" type="slidenum">
              <a:rPr lang="en-US" smtClean="0">
                <a:solidFill>
                  <a:prstClr val="black"/>
                </a:solidFill>
                <a:latin typeface="Calibri" pitchFamily="34" charset="0"/>
                <a:ea typeface="ＭＳ Ｐゴシック" pitchFamily="34" charset="-128"/>
              </a:rPr>
              <a:pPr eaLnBrk="1" hangingPunct="1"/>
              <a:t>4</a:t>
            </a:fld>
            <a:endParaRPr lang="en-US">
              <a:solidFill>
                <a:prstClr val="black"/>
              </a:solidFill>
              <a:latin typeface="Calibri" pitchFamily="34" charset="0"/>
              <a:ea typeface="ＭＳ Ｐゴシック" pitchFamily="34" charset="-128"/>
            </a:endParaRPr>
          </a:p>
        </p:txBody>
      </p:sp>
    </p:spTree>
    <p:extLst>
      <p:ext uri="{BB962C8B-B14F-4D97-AF65-F5344CB8AC3E}">
        <p14:creationId xmlns:p14="http://schemas.microsoft.com/office/powerpoint/2010/main" val="203049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5F61D7D-2CFA-C64C-AC75-A40FDF68F513}" type="slidenum">
              <a:rPr lang="en-US" smtClean="0"/>
              <a:t>22</a:t>
            </a:fld>
            <a:endParaRPr lang="en-US"/>
          </a:p>
        </p:txBody>
      </p:sp>
    </p:spTree>
    <p:extLst>
      <p:ext uri="{BB962C8B-B14F-4D97-AF65-F5344CB8AC3E}">
        <p14:creationId xmlns:p14="http://schemas.microsoft.com/office/powerpoint/2010/main" val="1706478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32771"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r>
              <a:rPr lang="en-US" sz="1200" dirty="0">
                <a:latin typeface="Times New Roman" charset="0"/>
                <a:ea typeface="ＭＳ Ｐゴシック" pitchFamily="34" charset="-128"/>
              </a:rPr>
              <a:t>Metadata is data about data. It describes the content, quality, condition, and other characteristics of a dataset.  </a:t>
            </a:r>
          </a:p>
          <a:p>
            <a:pPr eaLnBrk="1" hangingPunct="1"/>
            <a:endParaRPr lang="en-US" sz="1200" dirty="0">
              <a:latin typeface="Times New Roman" charset="0"/>
              <a:ea typeface="ＭＳ Ｐゴシック" pitchFamily="34" charset="-128"/>
            </a:endParaRPr>
          </a:p>
          <a:p>
            <a:pPr eaLnBrk="1" hangingPunct="1"/>
            <a:r>
              <a:rPr lang="en-US" sz="1200" dirty="0">
                <a:latin typeface="Times New Roman" charset="0"/>
                <a:ea typeface="ＭＳ Ｐゴシック" pitchFamily="34" charset="-128"/>
              </a:rPr>
              <a:t>Metadata records answer questions such as:</a:t>
            </a:r>
          </a:p>
          <a:p>
            <a:pPr eaLnBrk="1" hangingPunct="1"/>
            <a:r>
              <a:rPr lang="en-US" sz="1200" dirty="0">
                <a:latin typeface="Times New Roman" charset="0"/>
                <a:ea typeface="ＭＳ Ｐゴシック" pitchFamily="34" charset="-128"/>
              </a:rPr>
              <a:t>	Why was the data set created?</a:t>
            </a:r>
          </a:p>
          <a:p>
            <a:pPr eaLnBrk="1" hangingPunct="1"/>
            <a:r>
              <a:rPr lang="en-US" sz="1200" dirty="0">
                <a:latin typeface="Times New Roman" charset="0"/>
                <a:ea typeface="ＭＳ Ｐゴシック" pitchFamily="34" charset="-128"/>
              </a:rPr>
              <a:t>	What processes were</a:t>
            </a:r>
            <a:r>
              <a:rPr lang="en-US" sz="1200" baseline="0" dirty="0">
                <a:latin typeface="Times New Roman" charset="0"/>
                <a:ea typeface="ＭＳ Ｐゴシック" pitchFamily="34" charset="-128"/>
              </a:rPr>
              <a:t> used to create the data set?</a:t>
            </a:r>
            <a:endParaRPr lang="en-US" sz="1200" dirty="0">
              <a:latin typeface="Times New Roman" charset="0"/>
              <a:ea typeface="ＭＳ Ｐゴシック" pitchFamily="34" charset="-128"/>
            </a:endParaRPr>
          </a:p>
          <a:p>
            <a:pPr eaLnBrk="1" hangingPunct="1"/>
            <a:r>
              <a:rPr lang="en-US" sz="1200" dirty="0">
                <a:latin typeface="Times New Roman" charset="0"/>
                <a:ea typeface="ＭＳ Ｐゴシック" pitchFamily="34" charset="-128"/>
              </a:rPr>
              <a:t>	What projection is the data in?</a:t>
            </a:r>
          </a:p>
          <a:p>
            <a:pPr eaLnBrk="1" hangingPunct="1"/>
            <a:r>
              <a:rPr lang="en-US" sz="1200" dirty="0">
                <a:latin typeface="Times New Roman" charset="0"/>
                <a:ea typeface="ＭＳ Ｐゴシック" pitchFamily="34" charset="-128"/>
              </a:rPr>
              <a:t>	When was the data last updated?</a:t>
            </a:r>
          </a:p>
          <a:p>
            <a:pPr eaLnBrk="1" hangingPunct="1"/>
            <a:r>
              <a:rPr lang="en-US" sz="1200" dirty="0">
                <a:latin typeface="Times New Roman" charset="0"/>
                <a:ea typeface="ＭＳ Ｐゴシック" pitchFamily="34" charset="-128"/>
              </a:rPr>
              <a:t>	Who created the data?</a:t>
            </a:r>
          </a:p>
          <a:p>
            <a:pPr eaLnBrk="1" hangingPunct="1"/>
            <a:r>
              <a:rPr lang="en-US" sz="1200" dirty="0">
                <a:latin typeface="Times New Roman" charset="0"/>
                <a:ea typeface="ＭＳ Ｐゴシック" pitchFamily="34" charset="-128"/>
              </a:rPr>
              <a:t>	What scale was used?</a:t>
            </a:r>
          </a:p>
          <a:p>
            <a:pPr eaLnBrk="1" hangingPunct="1"/>
            <a:r>
              <a:rPr lang="en-US" sz="1200" dirty="0">
                <a:latin typeface="Times New Roman" charset="0"/>
                <a:ea typeface="ＭＳ Ｐゴシック" pitchFamily="34" charset="-128"/>
              </a:rPr>
              <a:t>	What fields are in the table?</a:t>
            </a:r>
          </a:p>
          <a:p>
            <a:pPr eaLnBrk="1" hangingPunct="1"/>
            <a:r>
              <a:rPr lang="en-US" sz="1200" dirty="0">
                <a:latin typeface="Times New Roman" charset="0"/>
                <a:ea typeface="ＭＳ Ｐゴシック" pitchFamily="34" charset="-128"/>
              </a:rPr>
              <a:t>	What do the values in those fields mean?</a:t>
            </a:r>
          </a:p>
          <a:p>
            <a:pPr eaLnBrk="1" hangingPunct="1"/>
            <a:r>
              <a:rPr lang="en-US" sz="1200" dirty="0">
                <a:latin typeface="Times New Roman" charset="0"/>
                <a:ea typeface="ＭＳ Ｐゴシック" pitchFamily="34" charset="-128"/>
              </a:rPr>
              <a:t>	Who do I contact about getting more information about the data?</a:t>
            </a:r>
          </a:p>
          <a:p>
            <a:pPr eaLnBrk="1" hangingPunct="1"/>
            <a:r>
              <a:rPr lang="en-US" sz="1200" dirty="0">
                <a:latin typeface="Times New Roman" charset="0"/>
                <a:ea typeface="ＭＳ Ｐゴシック" pitchFamily="34" charset="-128"/>
              </a:rPr>
              <a:t>	How do I obtain a copy of the data?</a:t>
            </a:r>
          </a:p>
          <a:p>
            <a:pPr eaLnBrk="1" hangingPunct="1"/>
            <a:r>
              <a:rPr lang="en-US" sz="1200" dirty="0">
                <a:latin typeface="Times New Roman" charset="0"/>
                <a:ea typeface="ＭＳ Ｐゴシック" pitchFamily="34" charset="-128"/>
              </a:rPr>
              <a:t>	Do the data cost anything?</a:t>
            </a:r>
          </a:p>
          <a:p>
            <a:pPr eaLnBrk="1" hangingPunct="1"/>
            <a:r>
              <a:rPr lang="en-US" sz="1200" dirty="0">
                <a:latin typeface="Times New Roman" charset="0"/>
                <a:ea typeface="ＭＳ Ｐゴシック" pitchFamily="34" charset="-128"/>
              </a:rPr>
              <a:t>	Are there any limitations to the data?</a:t>
            </a:r>
          </a:p>
          <a:p>
            <a:pPr eaLnBrk="1" hangingPunct="1"/>
            <a:endParaRPr lang="en-US" sz="1200" dirty="0">
              <a:latin typeface="Times New Roman" charset="0"/>
              <a:ea typeface="ＭＳ Ｐゴシック" pitchFamily="34" charset="-128"/>
            </a:endParaRPr>
          </a:p>
          <a:p>
            <a:pPr eaLnBrk="1" hangingPunct="1"/>
            <a:r>
              <a:rPr lang="en-US" sz="1200" dirty="0">
                <a:latin typeface="Times New Roman" charset="0"/>
                <a:ea typeface="ＭＳ Ｐゴシック" pitchFamily="34" charset="-128"/>
              </a:rPr>
              <a:t>Metadata is a valuable tool. Metadata records preserve the usefulness of data over time by detailing methods for data collection and data set creation. Metadata greatly minimizes duplication of effort in the collection of expensive digital data and fosters the sharing of digital data resources. </a:t>
            </a:r>
            <a:endParaRPr lang="en-US" sz="1800" dirty="0">
              <a:latin typeface="Times New Roman" charset="0"/>
              <a:ea typeface="ＭＳ Ｐゴシック" pitchFamily="34" charset="-128"/>
            </a:endParaRPr>
          </a:p>
        </p:txBody>
      </p:sp>
      <p:sp>
        <p:nvSpPr>
          <p:cNvPr id="32772" name="Slide Number Placeholder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defTabSz="457200" eaLnBrk="0" fontAlgn="base" hangingPunct="0">
              <a:spcBef>
                <a:spcPct val="0"/>
              </a:spcBef>
              <a:spcAft>
                <a:spcPct val="0"/>
              </a:spcAft>
              <a:defRPr>
                <a:solidFill>
                  <a:schemeClr val="tx1"/>
                </a:solidFill>
                <a:latin typeface="Arial" charset="0"/>
                <a:cs typeface="Arial" charset="0"/>
              </a:defRPr>
            </a:lvl6pPr>
            <a:lvl7pPr marL="2971800" indent="-228600" defTabSz="457200" eaLnBrk="0" fontAlgn="base" hangingPunct="0">
              <a:spcBef>
                <a:spcPct val="0"/>
              </a:spcBef>
              <a:spcAft>
                <a:spcPct val="0"/>
              </a:spcAft>
              <a:defRPr>
                <a:solidFill>
                  <a:schemeClr val="tx1"/>
                </a:solidFill>
                <a:latin typeface="Arial" charset="0"/>
                <a:cs typeface="Arial" charset="0"/>
              </a:defRPr>
            </a:lvl7pPr>
            <a:lvl8pPr marL="3429000" indent="-228600" defTabSz="457200" eaLnBrk="0" fontAlgn="base" hangingPunct="0">
              <a:spcBef>
                <a:spcPct val="0"/>
              </a:spcBef>
              <a:spcAft>
                <a:spcPct val="0"/>
              </a:spcAft>
              <a:defRPr>
                <a:solidFill>
                  <a:schemeClr val="tx1"/>
                </a:solidFill>
                <a:latin typeface="Arial" charset="0"/>
                <a:cs typeface="Arial" charset="0"/>
              </a:defRPr>
            </a:lvl8pPr>
            <a:lvl9pPr marL="3886200" indent="-228600" defTabSz="457200" eaLnBrk="0" fontAlgn="base" hangingPunct="0">
              <a:spcBef>
                <a:spcPct val="0"/>
              </a:spcBef>
              <a:spcAft>
                <a:spcPct val="0"/>
              </a:spcAft>
              <a:defRPr>
                <a:solidFill>
                  <a:schemeClr val="tx1"/>
                </a:solidFill>
                <a:latin typeface="Arial" charset="0"/>
                <a:cs typeface="Arial" charset="0"/>
              </a:defRPr>
            </a:lvl9pPr>
          </a:lstStyle>
          <a:p>
            <a:pPr eaLnBrk="1" hangingPunct="1"/>
            <a:fld id="{45B0BCA6-33EC-4A59-BBEF-53B91F0D0FEB}" type="slidenum">
              <a:rPr lang="en-US" smtClean="0">
                <a:solidFill>
                  <a:prstClr val="black"/>
                </a:solidFill>
                <a:latin typeface="Calibri" pitchFamily="34" charset="0"/>
                <a:ea typeface="ＭＳ Ｐゴシック" pitchFamily="34" charset="-128"/>
              </a:rPr>
              <a:pPr eaLnBrk="1" hangingPunct="1"/>
              <a:t>27</a:t>
            </a:fld>
            <a:endParaRPr lang="en-US">
              <a:solidFill>
                <a:prstClr val="black"/>
              </a:solidFill>
              <a:latin typeface="Calibri" pitchFamily="34" charset="0"/>
              <a:ea typeface="ＭＳ Ｐゴシック" pitchFamily="34" charset="-128"/>
            </a:endParaRPr>
          </a:p>
        </p:txBody>
      </p:sp>
    </p:spTree>
    <p:extLst>
      <p:ext uri="{BB962C8B-B14F-4D97-AF65-F5344CB8AC3E}">
        <p14:creationId xmlns:p14="http://schemas.microsoft.com/office/powerpoint/2010/main" val="17193125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32771"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t" anchorCtr="0" compatLnSpc="1">
            <a:prstTxWarp prst="textNoShape">
              <a:avLst/>
            </a:prstTxWarp>
          </a:bodyPr>
          <a:lstStyle/>
          <a:p>
            <a:pPr>
              <a:defRPr/>
            </a:pPr>
            <a:r>
              <a:rPr lang="en-US" dirty="0"/>
              <a:t>Steps in creating quality metadata includes the following: </a:t>
            </a:r>
          </a:p>
          <a:p>
            <a:pPr marL="228600" indent="-228600">
              <a:buFontTx/>
              <a:buAutoNum type="arabicPeriod"/>
              <a:defRPr/>
            </a:pPr>
            <a:r>
              <a:rPr lang="en-US" dirty="0"/>
              <a:t>Organize your information. Before you begin gather your resources, particularly anything you may have already written about the dataset for another purpose. For example, a grant proposal that has a well-written abstract and purpose for the research is a great resource.</a:t>
            </a:r>
          </a:p>
          <a:p>
            <a:pPr marL="228600" indent="-228600">
              <a:buFontTx/>
              <a:buAutoNum type="arabicPeriod"/>
              <a:defRPr/>
            </a:pPr>
            <a:r>
              <a:rPr lang="en-US" dirty="0"/>
              <a:t>Write your metadata.</a:t>
            </a:r>
          </a:p>
          <a:p>
            <a:pPr marL="228600" indent="-228600">
              <a:buFontTx/>
              <a:buAutoNum type="arabicPeriod"/>
              <a:defRPr/>
            </a:pPr>
            <a:r>
              <a:rPr lang="en-US" dirty="0"/>
              <a:t>Review the record for accuracy and completeness.</a:t>
            </a:r>
          </a:p>
          <a:p>
            <a:pPr marL="228600" indent="-228600">
              <a:buFontTx/>
              <a:buAutoNum type="arabicPeriod"/>
              <a:defRPr/>
            </a:pPr>
            <a:r>
              <a:rPr lang="en-US" dirty="0"/>
              <a:t>Ask someone else read your record.</a:t>
            </a:r>
          </a:p>
          <a:p>
            <a:pPr marL="228600" indent="-228600">
              <a:buFontTx/>
              <a:buAutoNum type="arabicPeriod"/>
              <a:defRPr/>
            </a:pPr>
            <a:r>
              <a:rPr lang="en-US" dirty="0"/>
              <a:t>Revise your information based on comments from your reviewer, then review it once more before you publish it. </a:t>
            </a:r>
          </a:p>
          <a:p>
            <a:pPr eaLnBrk="1" hangingPunct="1">
              <a:spcBef>
                <a:spcPct val="0"/>
              </a:spcBef>
            </a:pPr>
            <a:endParaRPr lang="en-US" u="sng" dirty="0">
              <a:solidFill>
                <a:schemeClr val="accent1"/>
              </a:solidFill>
              <a:ea typeface="ＭＳ Ｐゴシック" pitchFamily="34" charset="-128"/>
            </a:endParaRPr>
          </a:p>
        </p:txBody>
      </p:sp>
      <p:sp>
        <p:nvSpPr>
          <p:cNvPr id="32772" name="Slide Number Placeholder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defTabSz="457200" eaLnBrk="0" fontAlgn="base" hangingPunct="0">
              <a:spcBef>
                <a:spcPct val="0"/>
              </a:spcBef>
              <a:spcAft>
                <a:spcPct val="0"/>
              </a:spcAft>
              <a:defRPr>
                <a:solidFill>
                  <a:schemeClr val="tx1"/>
                </a:solidFill>
                <a:latin typeface="Arial" charset="0"/>
                <a:cs typeface="Arial" charset="0"/>
              </a:defRPr>
            </a:lvl6pPr>
            <a:lvl7pPr marL="2971800" indent="-228600" defTabSz="457200" eaLnBrk="0" fontAlgn="base" hangingPunct="0">
              <a:spcBef>
                <a:spcPct val="0"/>
              </a:spcBef>
              <a:spcAft>
                <a:spcPct val="0"/>
              </a:spcAft>
              <a:defRPr>
                <a:solidFill>
                  <a:schemeClr val="tx1"/>
                </a:solidFill>
                <a:latin typeface="Arial" charset="0"/>
                <a:cs typeface="Arial" charset="0"/>
              </a:defRPr>
            </a:lvl7pPr>
            <a:lvl8pPr marL="3429000" indent="-228600" defTabSz="457200" eaLnBrk="0" fontAlgn="base" hangingPunct="0">
              <a:spcBef>
                <a:spcPct val="0"/>
              </a:spcBef>
              <a:spcAft>
                <a:spcPct val="0"/>
              </a:spcAft>
              <a:defRPr>
                <a:solidFill>
                  <a:schemeClr val="tx1"/>
                </a:solidFill>
                <a:latin typeface="Arial" charset="0"/>
                <a:cs typeface="Arial" charset="0"/>
              </a:defRPr>
            </a:lvl8pPr>
            <a:lvl9pPr marL="3886200" indent="-228600" defTabSz="457200" eaLnBrk="0" fontAlgn="base" hangingPunct="0">
              <a:spcBef>
                <a:spcPct val="0"/>
              </a:spcBef>
              <a:spcAft>
                <a:spcPct val="0"/>
              </a:spcAft>
              <a:defRPr>
                <a:solidFill>
                  <a:schemeClr val="tx1"/>
                </a:solidFill>
                <a:latin typeface="Arial" charset="0"/>
                <a:cs typeface="Arial" charset="0"/>
              </a:defRPr>
            </a:lvl9pPr>
          </a:lstStyle>
          <a:p>
            <a:pPr eaLnBrk="1" hangingPunct="1"/>
            <a:fld id="{45B0BCA6-33EC-4A59-BBEF-53B91F0D0FEB}" type="slidenum">
              <a:rPr lang="en-US" smtClean="0">
                <a:latin typeface="Calibri" pitchFamily="34" charset="0"/>
                <a:ea typeface="ＭＳ Ｐゴシック" pitchFamily="34" charset="-128"/>
              </a:rPr>
              <a:pPr eaLnBrk="1" hangingPunct="1"/>
              <a:t>28</a:t>
            </a:fld>
            <a:endParaRPr lang="en-US">
              <a:latin typeface="Calibri" pitchFamily="34" charset="0"/>
              <a:ea typeface="ＭＳ Ｐゴシック" pitchFamily="34" charset="-128"/>
            </a:endParaRPr>
          </a:p>
        </p:txBody>
      </p:sp>
    </p:spTree>
    <p:extLst>
      <p:ext uri="{BB962C8B-B14F-4D97-AF65-F5344CB8AC3E}">
        <p14:creationId xmlns:p14="http://schemas.microsoft.com/office/powerpoint/2010/main" val="17691253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32771"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Tx/>
              <a:buNone/>
              <a:tabLst/>
              <a:defRPr/>
            </a:pPr>
            <a:r>
              <a:rPr lang="en-US" dirty="0">
                <a:ea typeface="ＭＳ Ｐゴシック" pitchFamily="34" charset="-128"/>
              </a:rPr>
              <a:t>There are many standards available to document data.</a:t>
            </a:r>
            <a:r>
              <a:rPr lang="en-US" baseline="0" dirty="0">
                <a:ea typeface="ＭＳ Ｐゴシック" pitchFamily="34" charset="-128"/>
              </a:rPr>
              <a:t> Each has a different focus, yet ask for similar information about the data set. </a:t>
            </a:r>
          </a:p>
          <a:p>
            <a:pPr marL="0" marR="0" indent="0" algn="l" defTabSz="457200" rtl="0" eaLnBrk="1" fontAlgn="base" latinLnBrk="0" hangingPunct="1">
              <a:lnSpc>
                <a:spcPct val="100000"/>
              </a:lnSpc>
              <a:spcBef>
                <a:spcPct val="0"/>
              </a:spcBef>
              <a:spcAft>
                <a:spcPct val="0"/>
              </a:spcAft>
              <a:buClrTx/>
              <a:buSzTx/>
              <a:buFontTx/>
              <a:buNone/>
              <a:tabLst/>
              <a:defRPr/>
            </a:pPr>
            <a:endParaRPr lang="en-US" baseline="0" dirty="0">
              <a:ea typeface="ＭＳ Ｐゴシック" pitchFamily="34" charset="-128"/>
            </a:endParaRPr>
          </a:p>
        </p:txBody>
      </p:sp>
      <p:sp>
        <p:nvSpPr>
          <p:cNvPr id="32772" name="Slide Number Placeholder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defTabSz="457200" eaLnBrk="0" fontAlgn="base" hangingPunct="0">
              <a:spcBef>
                <a:spcPct val="0"/>
              </a:spcBef>
              <a:spcAft>
                <a:spcPct val="0"/>
              </a:spcAft>
              <a:defRPr>
                <a:solidFill>
                  <a:schemeClr val="tx1"/>
                </a:solidFill>
                <a:latin typeface="Arial" charset="0"/>
                <a:cs typeface="Arial" charset="0"/>
              </a:defRPr>
            </a:lvl6pPr>
            <a:lvl7pPr marL="2971800" indent="-228600" defTabSz="457200" eaLnBrk="0" fontAlgn="base" hangingPunct="0">
              <a:spcBef>
                <a:spcPct val="0"/>
              </a:spcBef>
              <a:spcAft>
                <a:spcPct val="0"/>
              </a:spcAft>
              <a:defRPr>
                <a:solidFill>
                  <a:schemeClr val="tx1"/>
                </a:solidFill>
                <a:latin typeface="Arial" charset="0"/>
                <a:cs typeface="Arial" charset="0"/>
              </a:defRPr>
            </a:lvl7pPr>
            <a:lvl8pPr marL="3429000" indent="-228600" defTabSz="457200" eaLnBrk="0" fontAlgn="base" hangingPunct="0">
              <a:spcBef>
                <a:spcPct val="0"/>
              </a:spcBef>
              <a:spcAft>
                <a:spcPct val="0"/>
              </a:spcAft>
              <a:defRPr>
                <a:solidFill>
                  <a:schemeClr val="tx1"/>
                </a:solidFill>
                <a:latin typeface="Arial" charset="0"/>
                <a:cs typeface="Arial" charset="0"/>
              </a:defRPr>
            </a:lvl8pPr>
            <a:lvl9pPr marL="3886200" indent="-228600" defTabSz="457200" eaLnBrk="0" fontAlgn="base" hangingPunct="0">
              <a:spcBef>
                <a:spcPct val="0"/>
              </a:spcBef>
              <a:spcAft>
                <a:spcPct val="0"/>
              </a:spcAft>
              <a:defRPr>
                <a:solidFill>
                  <a:schemeClr val="tx1"/>
                </a:solidFill>
                <a:latin typeface="Arial" charset="0"/>
                <a:cs typeface="Arial" charset="0"/>
              </a:defRPr>
            </a:lvl9pPr>
          </a:lstStyle>
          <a:p>
            <a:pPr eaLnBrk="1" hangingPunct="1"/>
            <a:fld id="{45B0BCA6-33EC-4A59-BBEF-53B91F0D0FEB}" type="slidenum">
              <a:rPr lang="en-US" smtClean="0">
                <a:latin typeface="Calibri" pitchFamily="34" charset="0"/>
                <a:ea typeface="ＭＳ Ｐゴシック" pitchFamily="34" charset="-128"/>
              </a:rPr>
              <a:pPr eaLnBrk="1" hangingPunct="1"/>
              <a:t>29</a:t>
            </a:fld>
            <a:endParaRPr lang="en-US">
              <a:latin typeface="Calibri" pitchFamily="34" charset="0"/>
              <a:ea typeface="ＭＳ Ｐゴシック" pitchFamily="34" charset="-128"/>
            </a:endParaRPr>
          </a:p>
        </p:txBody>
      </p:sp>
    </p:spTree>
    <p:extLst>
      <p:ext uri="{BB962C8B-B14F-4D97-AF65-F5344CB8AC3E}">
        <p14:creationId xmlns:p14="http://schemas.microsoft.com/office/powerpoint/2010/main" val="20929019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5F61D7D-2CFA-C64C-AC75-A40FDF68F513}" type="slidenum">
              <a:rPr lang="en-US" smtClean="0"/>
              <a:t>32</a:t>
            </a:fld>
            <a:endParaRPr lang="en-US"/>
          </a:p>
        </p:txBody>
      </p:sp>
    </p:spTree>
    <p:extLst>
      <p:ext uri="{BB962C8B-B14F-4D97-AF65-F5344CB8AC3E}">
        <p14:creationId xmlns:p14="http://schemas.microsoft.com/office/powerpoint/2010/main" val="206963264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F61D7D-2CFA-C64C-AC75-A40FDF68F513}" type="slidenum">
              <a:rPr lang="en-US" smtClean="0"/>
              <a:t>35</a:t>
            </a:fld>
            <a:endParaRPr lang="en-US"/>
          </a:p>
        </p:txBody>
      </p:sp>
    </p:spTree>
    <p:extLst>
      <p:ext uri="{BB962C8B-B14F-4D97-AF65-F5344CB8AC3E}">
        <p14:creationId xmlns:p14="http://schemas.microsoft.com/office/powerpoint/2010/main" val="78448600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You can create a </a:t>
            </a:r>
            <a:r>
              <a:rPr lang="en-US" sz="1200" b="0" i="1" kern="1200" dirty="0">
                <a:solidFill>
                  <a:schemeClr val="tx1"/>
                </a:solidFill>
                <a:effectLst/>
                <a:latin typeface="+mn-lt"/>
                <a:ea typeface="+mn-ea"/>
                <a:cs typeface="+mn-cs"/>
              </a:rPr>
              <a:t>.</a:t>
            </a:r>
            <a:r>
              <a:rPr lang="en-US" sz="1200" b="0" i="1" kern="1200" dirty="0" err="1">
                <a:solidFill>
                  <a:schemeClr val="tx1"/>
                </a:solidFill>
                <a:effectLst/>
                <a:latin typeface="+mn-lt"/>
                <a:ea typeface="+mn-ea"/>
                <a:cs typeface="+mn-cs"/>
              </a:rPr>
              <a:t>gitignore</a:t>
            </a:r>
            <a:r>
              <a:rPr lang="en-US" sz="1200" b="0" i="0" kern="1200" dirty="0">
                <a:solidFill>
                  <a:schemeClr val="tx1"/>
                </a:solidFill>
                <a:effectLst/>
                <a:latin typeface="+mn-lt"/>
                <a:ea typeface="+mn-ea"/>
                <a:cs typeface="+mn-cs"/>
              </a:rPr>
              <a:t> file in your repository's root directory to tell Git which files and directories to ignore when you make a commit. To share the ignore rules with other users who clone the repository, commit the </a:t>
            </a:r>
            <a:r>
              <a:rPr lang="en-US" sz="1200" b="0" i="1" kern="1200" dirty="0">
                <a:solidFill>
                  <a:schemeClr val="tx1"/>
                </a:solidFill>
                <a:effectLst/>
                <a:latin typeface="+mn-lt"/>
                <a:ea typeface="+mn-ea"/>
                <a:cs typeface="+mn-cs"/>
              </a:rPr>
              <a:t>.</a:t>
            </a:r>
            <a:r>
              <a:rPr lang="en-US" sz="1200" b="0" i="1" kern="1200" dirty="0" err="1">
                <a:solidFill>
                  <a:schemeClr val="tx1"/>
                </a:solidFill>
                <a:effectLst/>
                <a:latin typeface="+mn-lt"/>
                <a:ea typeface="+mn-ea"/>
                <a:cs typeface="+mn-cs"/>
              </a:rPr>
              <a:t>gitignore</a:t>
            </a:r>
            <a:r>
              <a:rPr lang="en-US" sz="1200" b="0" i="0" kern="1200" dirty="0">
                <a:solidFill>
                  <a:schemeClr val="tx1"/>
                </a:solidFill>
                <a:effectLst/>
                <a:latin typeface="+mn-lt"/>
                <a:ea typeface="+mn-ea"/>
                <a:cs typeface="+mn-cs"/>
              </a:rPr>
              <a:t> file in to your repository.</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t>
            </a:r>
            <a:r>
              <a:rPr lang="en-US" sz="1200" b="0" i="0" kern="1200" dirty="0" err="1">
                <a:solidFill>
                  <a:schemeClr val="tx1"/>
                </a:solidFill>
                <a:effectLst/>
                <a:latin typeface="+mn-lt"/>
                <a:ea typeface="+mn-ea"/>
                <a:cs typeface="+mn-cs"/>
              </a:rPr>
              <a:t>Rproj</a:t>
            </a:r>
            <a:r>
              <a:rPr lang="en-US" sz="1200" b="0" i="0" kern="1200" dirty="0">
                <a:solidFill>
                  <a:schemeClr val="tx1"/>
                </a:solidFill>
                <a:effectLst/>
                <a:latin typeface="+mn-lt"/>
                <a:ea typeface="+mn-ea"/>
                <a:cs typeface="+mn-cs"/>
              </a:rPr>
              <a:t> - can track this via Git, but note that any changes one person makes will be made for all if pushed to GitHub. And each person must start with a cloned file and not create own .</a:t>
            </a:r>
            <a:r>
              <a:rPr lang="en-US" sz="1200" b="0" i="0" kern="1200" dirty="0" err="1">
                <a:solidFill>
                  <a:schemeClr val="tx1"/>
                </a:solidFill>
                <a:effectLst/>
                <a:latin typeface="+mn-lt"/>
                <a:ea typeface="+mn-ea"/>
                <a:cs typeface="+mn-cs"/>
              </a:rPr>
              <a:t>Rproj</a:t>
            </a:r>
            <a:r>
              <a:rPr lang="en-US" sz="1200" b="0" i="0" kern="1200" dirty="0">
                <a:solidFill>
                  <a:schemeClr val="tx1"/>
                </a:solidFill>
                <a:effectLst/>
                <a:latin typeface="+mn-lt"/>
                <a:ea typeface="+mn-ea"/>
                <a:cs typeface="+mn-cs"/>
              </a:rPr>
              <a:t> for it. </a:t>
            </a:r>
          </a:p>
        </p:txBody>
      </p:sp>
      <p:sp>
        <p:nvSpPr>
          <p:cNvPr id="4" name="Slide Number Placeholder 3"/>
          <p:cNvSpPr>
            <a:spLocks noGrp="1"/>
          </p:cNvSpPr>
          <p:nvPr>
            <p:ph type="sldNum" sz="quarter" idx="5"/>
          </p:nvPr>
        </p:nvSpPr>
        <p:spPr/>
        <p:txBody>
          <a:bodyPr/>
          <a:lstStyle/>
          <a:p>
            <a:fld id="{A5F61D7D-2CFA-C64C-AC75-A40FDF68F513}" type="slidenum">
              <a:rPr lang="en-US" smtClean="0"/>
              <a:t>37</a:t>
            </a:fld>
            <a:endParaRPr lang="en-US"/>
          </a:p>
        </p:txBody>
      </p:sp>
    </p:spTree>
    <p:extLst>
      <p:ext uri="{BB962C8B-B14F-4D97-AF65-F5344CB8AC3E}">
        <p14:creationId xmlns:p14="http://schemas.microsoft.com/office/powerpoint/2010/main" val="14816765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314450" lvl="2" indent="-514350">
              <a:buFont typeface="+mj-lt"/>
              <a:buAutoNum type="arabicPeriod"/>
            </a:pPr>
            <a:r>
              <a:rPr lang="en-US" dirty="0"/>
              <a:t>Added: after staging an untracked file, Git now knows that you want to add it to the repo.</a:t>
            </a:r>
          </a:p>
          <a:p>
            <a:pPr marL="1314450" lvl="2" indent="-514350">
              <a:buFont typeface="+mj-lt"/>
              <a:buAutoNum type="arabicPeriod"/>
            </a:pPr>
            <a:r>
              <a:rPr lang="en-US" dirty="0"/>
              <a:t>Renamed:  : If you rename a file, Git initially sees it as a deletion and addition. Once you stage both changes, Git will </a:t>
            </a:r>
            <a:r>
              <a:rPr lang="en-US" dirty="0" err="1"/>
              <a:t>recognise</a:t>
            </a:r>
            <a:r>
              <a:rPr lang="en-US" dirty="0"/>
              <a:t> that it’s a rename.</a:t>
            </a:r>
          </a:p>
          <a:p>
            <a:pPr marL="1314450" lvl="2" indent="-514350">
              <a:buFont typeface="+mj-lt"/>
              <a:buAutoNum type="arabicPeriod"/>
            </a:pPr>
            <a:r>
              <a:rPr lang="en-US" dirty="0"/>
              <a:t>Sometimes you’ll see a status in both columns, e.g.  . This means that you have both staged and </a:t>
            </a:r>
            <a:r>
              <a:rPr lang="en-US" dirty="0" err="1"/>
              <a:t>unstaged</a:t>
            </a:r>
            <a:r>
              <a:rPr lang="en-US" dirty="0"/>
              <a:t> changes in the same file. This happens when you’ve made some changes, staged them, and then made some more. Clicking the staged checkbox will stage your new changes, clicking it again will </a:t>
            </a:r>
            <a:r>
              <a:rPr lang="en-US" dirty="0" err="1"/>
              <a:t>unstage</a:t>
            </a:r>
            <a:r>
              <a:rPr lang="en-US" dirty="0"/>
              <a:t> both sets of changes.</a:t>
            </a:r>
          </a:p>
          <a:p>
            <a:endParaRPr lang="en-US" dirty="0"/>
          </a:p>
        </p:txBody>
      </p:sp>
      <p:sp>
        <p:nvSpPr>
          <p:cNvPr id="4" name="Slide Number Placeholder 3"/>
          <p:cNvSpPr>
            <a:spLocks noGrp="1"/>
          </p:cNvSpPr>
          <p:nvPr>
            <p:ph type="sldNum" sz="quarter" idx="5"/>
          </p:nvPr>
        </p:nvSpPr>
        <p:spPr/>
        <p:txBody>
          <a:bodyPr/>
          <a:lstStyle/>
          <a:p>
            <a:fld id="{A5F61D7D-2CFA-C64C-AC75-A40FDF68F513}" type="slidenum">
              <a:rPr lang="en-US" smtClean="0"/>
              <a:t>39</a:t>
            </a:fld>
            <a:endParaRPr lang="en-US"/>
          </a:p>
        </p:txBody>
      </p:sp>
    </p:spTree>
    <p:extLst>
      <p:ext uri="{BB962C8B-B14F-4D97-AF65-F5344CB8AC3E}">
        <p14:creationId xmlns:p14="http://schemas.microsoft.com/office/powerpoint/2010/main" val="21628085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32771"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t" anchorCtr="0" compatLnSpc="1">
            <a:prstTxWarp prst="textNoShape">
              <a:avLst/>
            </a:prstTxWarp>
          </a:bodyPr>
          <a:lstStyle/>
          <a:p>
            <a:endParaRPr lang="en-US" sz="1200" kern="1200" dirty="0">
              <a:solidFill>
                <a:schemeClr val="tx1"/>
              </a:solidFill>
              <a:latin typeface="+mn-lt"/>
              <a:ea typeface="ＭＳ Ｐゴシック" charset="-128"/>
              <a:cs typeface="ＭＳ Ｐゴシック" charset="-128"/>
            </a:endParaRPr>
          </a:p>
        </p:txBody>
      </p:sp>
      <p:sp>
        <p:nvSpPr>
          <p:cNvPr id="32772" name="Slide Number Placeholder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defTabSz="457200" eaLnBrk="0" fontAlgn="base" hangingPunct="0">
              <a:spcBef>
                <a:spcPct val="0"/>
              </a:spcBef>
              <a:spcAft>
                <a:spcPct val="0"/>
              </a:spcAft>
              <a:defRPr>
                <a:solidFill>
                  <a:schemeClr val="tx1"/>
                </a:solidFill>
                <a:latin typeface="Arial" charset="0"/>
                <a:cs typeface="Arial" charset="0"/>
              </a:defRPr>
            </a:lvl6pPr>
            <a:lvl7pPr marL="2971800" indent="-228600" defTabSz="457200" eaLnBrk="0" fontAlgn="base" hangingPunct="0">
              <a:spcBef>
                <a:spcPct val="0"/>
              </a:spcBef>
              <a:spcAft>
                <a:spcPct val="0"/>
              </a:spcAft>
              <a:defRPr>
                <a:solidFill>
                  <a:schemeClr val="tx1"/>
                </a:solidFill>
                <a:latin typeface="Arial" charset="0"/>
                <a:cs typeface="Arial" charset="0"/>
              </a:defRPr>
            </a:lvl7pPr>
            <a:lvl8pPr marL="3429000" indent="-228600" defTabSz="457200" eaLnBrk="0" fontAlgn="base" hangingPunct="0">
              <a:spcBef>
                <a:spcPct val="0"/>
              </a:spcBef>
              <a:spcAft>
                <a:spcPct val="0"/>
              </a:spcAft>
              <a:defRPr>
                <a:solidFill>
                  <a:schemeClr val="tx1"/>
                </a:solidFill>
                <a:latin typeface="Arial" charset="0"/>
                <a:cs typeface="Arial" charset="0"/>
              </a:defRPr>
            </a:lvl8pPr>
            <a:lvl9pPr marL="3886200" indent="-228600" defTabSz="457200" eaLnBrk="0" fontAlgn="base" hangingPunct="0">
              <a:spcBef>
                <a:spcPct val="0"/>
              </a:spcBef>
              <a:spcAft>
                <a:spcPct val="0"/>
              </a:spcAft>
              <a:defRPr>
                <a:solidFill>
                  <a:schemeClr val="tx1"/>
                </a:solidFill>
                <a:latin typeface="Arial" charset="0"/>
                <a:cs typeface="Arial" charset="0"/>
              </a:defRPr>
            </a:lvl9pPr>
          </a:lstStyle>
          <a:p>
            <a:pPr eaLnBrk="1" hangingPunct="1"/>
            <a:fld id="{45B0BCA6-33EC-4A59-BBEF-53B91F0D0FEB}" type="slidenum">
              <a:rPr lang="en-US" smtClean="0">
                <a:solidFill>
                  <a:prstClr val="black"/>
                </a:solidFill>
                <a:latin typeface="Calibri" pitchFamily="34" charset="0"/>
                <a:ea typeface="ＭＳ Ｐゴシック" pitchFamily="34" charset="-128"/>
              </a:rPr>
              <a:pPr eaLnBrk="1" hangingPunct="1"/>
              <a:t>5</a:t>
            </a:fld>
            <a:endParaRPr lang="en-US">
              <a:solidFill>
                <a:prstClr val="black"/>
              </a:solidFill>
              <a:latin typeface="Calibri" pitchFamily="34" charset="0"/>
              <a:ea typeface="ＭＳ Ｐゴシック" pitchFamily="34" charset="-128"/>
            </a:endParaRPr>
          </a:p>
        </p:txBody>
      </p:sp>
    </p:spTree>
    <p:extLst>
      <p:ext uri="{BB962C8B-B14F-4D97-AF65-F5344CB8AC3E}">
        <p14:creationId xmlns:p14="http://schemas.microsoft.com/office/powerpoint/2010/main" val="6240438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32771"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t" anchorCtr="0" compatLnSpc="1">
            <a:prstTxWarp prst="textNoShape">
              <a:avLst/>
            </a:prstTxWarp>
          </a:bodyPr>
          <a:lstStyle/>
          <a:p>
            <a:pPr>
              <a:buFont typeface="Arial" pitchFamily="34" charset="0"/>
              <a:buChar char="•"/>
            </a:pPr>
            <a:r>
              <a:rPr lang="en-US" sz="1200" dirty="0">
                <a:ea typeface="ＭＳ Ｐゴシック" pitchFamily="34" charset="-128"/>
              </a:rPr>
              <a:t>For each stage of</a:t>
            </a:r>
            <a:r>
              <a:rPr lang="en-US" sz="1200" baseline="0" dirty="0">
                <a:ea typeface="ＭＳ Ｐゴシック" pitchFamily="34" charset="-128"/>
              </a:rPr>
              <a:t> the data lifecycle</a:t>
            </a:r>
            <a:r>
              <a:rPr lang="en-US" sz="1200" dirty="0">
                <a:ea typeface="ＭＳ Ｐゴシック" pitchFamily="34" charset="-128"/>
              </a:rPr>
              <a:t>…there are best practices…..and….tools to help! </a:t>
            </a:r>
          </a:p>
          <a:p>
            <a:pPr>
              <a:buFont typeface="Arial" pitchFamily="34" charset="0"/>
              <a:buChar char="•"/>
            </a:pPr>
            <a:endParaRPr lang="en-US" dirty="0">
              <a:ea typeface="ＭＳ Ｐゴシック" pitchFamily="34" charset="-128"/>
            </a:endParaRPr>
          </a:p>
          <a:p>
            <a:pPr>
              <a:buFont typeface="Arial" pitchFamily="34" charset="0"/>
              <a:buChar char="•"/>
            </a:pPr>
            <a:r>
              <a:rPr lang="en-US" dirty="0">
                <a:ea typeface="ＭＳ Ｐゴシック" pitchFamily="34" charset="-128"/>
              </a:rPr>
              <a:t>The following data management lessons will illustrate in detail each stage of the data lifecycle </a:t>
            </a:r>
          </a:p>
          <a:p>
            <a:pPr>
              <a:buFont typeface="Arial" pitchFamily="34" charset="0"/>
              <a:buChar char="•"/>
            </a:pPr>
            <a:endParaRPr lang="en-US" sz="1200" dirty="0">
              <a:ea typeface="ＭＳ Ｐゴシック" pitchFamily="34" charset="-128"/>
            </a:endParaRPr>
          </a:p>
          <a:p>
            <a:pPr>
              <a:buFont typeface="Arial" pitchFamily="34" charset="0"/>
              <a:buChar char="•"/>
            </a:pPr>
            <a:r>
              <a:rPr lang="en-US" dirty="0">
                <a:ea typeface="ＭＳ Ｐゴシック" pitchFamily="34" charset="-128"/>
              </a:rPr>
              <a:t>Your well-managed and accessible data can contribute to science in ways you may not even imagine today! </a:t>
            </a:r>
            <a:endParaRPr lang="en-US" sz="1200" dirty="0">
              <a:ea typeface="ＭＳ Ｐゴシック" pitchFamily="34" charset="-128"/>
            </a:endParaRPr>
          </a:p>
          <a:p>
            <a:pPr eaLnBrk="1" hangingPunct="1">
              <a:spcBef>
                <a:spcPct val="0"/>
              </a:spcBef>
            </a:pPr>
            <a:endParaRPr lang="en-US" u="sng" dirty="0">
              <a:solidFill>
                <a:schemeClr val="accent1"/>
              </a:solidFill>
              <a:ea typeface="ＭＳ Ｐゴシック" pitchFamily="34" charset="-128"/>
            </a:endParaRPr>
          </a:p>
        </p:txBody>
      </p:sp>
      <p:sp>
        <p:nvSpPr>
          <p:cNvPr id="32772" name="Slide Number Placeholder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defTabSz="457200" eaLnBrk="0" fontAlgn="base" hangingPunct="0">
              <a:spcBef>
                <a:spcPct val="0"/>
              </a:spcBef>
              <a:spcAft>
                <a:spcPct val="0"/>
              </a:spcAft>
              <a:defRPr>
                <a:solidFill>
                  <a:schemeClr val="tx1"/>
                </a:solidFill>
                <a:latin typeface="Arial" charset="0"/>
                <a:cs typeface="Arial" charset="0"/>
              </a:defRPr>
            </a:lvl6pPr>
            <a:lvl7pPr marL="2971800" indent="-228600" defTabSz="457200" eaLnBrk="0" fontAlgn="base" hangingPunct="0">
              <a:spcBef>
                <a:spcPct val="0"/>
              </a:spcBef>
              <a:spcAft>
                <a:spcPct val="0"/>
              </a:spcAft>
              <a:defRPr>
                <a:solidFill>
                  <a:schemeClr val="tx1"/>
                </a:solidFill>
                <a:latin typeface="Arial" charset="0"/>
                <a:cs typeface="Arial" charset="0"/>
              </a:defRPr>
            </a:lvl7pPr>
            <a:lvl8pPr marL="3429000" indent="-228600" defTabSz="457200" eaLnBrk="0" fontAlgn="base" hangingPunct="0">
              <a:spcBef>
                <a:spcPct val="0"/>
              </a:spcBef>
              <a:spcAft>
                <a:spcPct val="0"/>
              </a:spcAft>
              <a:defRPr>
                <a:solidFill>
                  <a:schemeClr val="tx1"/>
                </a:solidFill>
                <a:latin typeface="Arial" charset="0"/>
                <a:cs typeface="Arial" charset="0"/>
              </a:defRPr>
            </a:lvl8pPr>
            <a:lvl9pPr marL="3886200" indent="-228600" defTabSz="457200" eaLnBrk="0" fontAlgn="base" hangingPunct="0">
              <a:spcBef>
                <a:spcPct val="0"/>
              </a:spcBef>
              <a:spcAft>
                <a:spcPct val="0"/>
              </a:spcAft>
              <a:defRPr>
                <a:solidFill>
                  <a:schemeClr val="tx1"/>
                </a:solidFill>
                <a:latin typeface="Arial" charset="0"/>
                <a:cs typeface="Arial" charset="0"/>
              </a:defRPr>
            </a:lvl9pPr>
          </a:lstStyle>
          <a:p>
            <a:pPr eaLnBrk="1" hangingPunct="1"/>
            <a:fld id="{45B0BCA6-33EC-4A59-BBEF-53B91F0D0FEB}" type="slidenum">
              <a:rPr lang="en-US" smtClean="0">
                <a:solidFill>
                  <a:prstClr val="black"/>
                </a:solidFill>
                <a:latin typeface="Calibri" pitchFamily="34" charset="0"/>
                <a:ea typeface="ＭＳ Ｐゴシック" pitchFamily="34" charset="-128"/>
              </a:rPr>
              <a:pPr eaLnBrk="1" hangingPunct="1"/>
              <a:t>7</a:t>
            </a:fld>
            <a:endParaRPr lang="en-US">
              <a:solidFill>
                <a:prstClr val="black"/>
              </a:solidFill>
              <a:latin typeface="Calibri" pitchFamily="34" charset="0"/>
              <a:ea typeface="ＭＳ Ｐゴシック" pitchFamily="34" charset="-128"/>
            </a:endParaRPr>
          </a:p>
        </p:txBody>
      </p:sp>
    </p:spTree>
    <p:extLst>
      <p:ext uri="{BB962C8B-B14F-4D97-AF65-F5344CB8AC3E}">
        <p14:creationId xmlns:p14="http://schemas.microsoft.com/office/powerpoint/2010/main" val="16871664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F61D7D-2CFA-C64C-AC75-A40FDF68F513}" type="slidenum">
              <a:rPr lang="en-US" smtClean="0"/>
              <a:t>11</a:t>
            </a:fld>
            <a:endParaRPr lang="en-US"/>
          </a:p>
        </p:txBody>
      </p:sp>
    </p:spTree>
    <p:extLst>
      <p:ext uri="{BB962C8B-B14F-4D97-AF65-F5344CB8AC3E}">
        <p14:creationId xmlns:p14="http://schemas.microsoft.com/office/powerpoint/2010/main" val="36015837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Integrate: Data from multiple sources are combined into a form that can be readily analyzed. For example, you could combine citizen science project data with other sources of data to enable new analyses and investigations. Successful data integration depends on documentation of the integration process, clearly citing and making </a:t>
            </a:r>
            <a:r>
              <a:rPr lang="en-US" sz="1200" b="0" i="0" kern="1200" dirty="0" err="1">
                <a:solidFill>
                  <a:schemeClr val="tx1"/>
                </a:solidFill>
                <a:effectLst/>
                <a:latin typeface="+mn-lt"/>
                <a:ea typeface="+mn-ea"/>
                <a:cs typeface="+mn-cs"/>
              </a:rPr>
              <a:t>accessable</a:t>
            </a:r>
            <a:r>
              <a:rPr lang="en-US" sz="1200" b="0" i="0" kern="1200" dirty="0">
                <a:solidFill>
                  <a:schemeClr val="tx1"/>
                </a:solidFill>
                <a:effectLst/>
                <a:latin typeface="+mn-lt"/>
                <a:ea typeface="+mn-ea"/>
                <a:cs typeface="+mn-cs"/>
              </a:rPr>
              <a:t> the data you are using, and employing good data management practices throughout the </a:t>
            </a:r>
            <a:r>
              <a:rPr lang="en-US" sz="1200" b="0" i="0" u="none" strike="noStrike" kern="1200" dirty="0">
                <a:solidFill>
                  <a:schemeClr val="tx1"/>
                </a:solidFill>
                <a:effectLst/>
                <a:latin typeface="+mn-lt"/>
                <a:ea typeface="+mn-ea"/>
                <a:cs typeface="+mn-cs"/>
                <a:hlinkClick r:id="rId3"/>
              </a:rPr>
              <a:t>Data Life Cycle</a:t>
            </a:r>
            <a:r>
              <a:rPr lang="en-US" sz="1200" b="0" i="0" kern="1200" dirty="0">
                <a:solidFill>
                  <a:schemeClr val="tx1"/>
                </a:solidFill>
                <a:effectLst/>
                <a:latin typeface="+mn-lt"/>
                <a:ea typeface="+mn-ea"/>
                <a:cs typeface="+mn-cs"/>
              </a:rPr>
              <a:t>.</a:t>
            </a:r>
            <a:endParaRPr lang="en-US" dirty="0"/>
          </a:p>
        </p:txBody>
      </p:sp>
      <p:sp>
        <p:nvSpPr>
          <p:cNvPr id="4" name="Slide Number Placeholder 3"/>
          <p:cNvSpPr>
            <a:spLocks noGrp="1"/>
          </p:cNvSpPr>
          <p:nvPr>
            <p:ph type="sldNum" sz="quarter" idx="5"/>
          </p:nvPr>
        </p:nvSpPr>
        <p:spPr/>
        <p:txBody>
          <a:bodyPr/>
          <a:lstStyle/>
          <a:p>
            <a:fld id="{A5F61D7D-2CFA-C64C-AC75-A40FDF68F513}" type="slidenum">
              <a:rPr lang="en-US" smtClean="0"/>
              <a:t>12</a:t>
            </a:fld>
            <a:endParaRPr lang="en-US"/>
          </a:p>
        </p:txBody>
      </p:sp>
    </p:spTree>
    <p:extLst>
      <p:ext uri="{BB962C8B-B14F-4D97-AF65-F5344CB8AC3E}">
        <p14:creationId xmlns:p14="http://schemas.microsoft.com/office/powerpoint/2010/main" val="29665059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32771"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buFontTx/>
              <a:buNone/>
            </a:pPr>
            <a:r>
              <a:rPr lang="en-US" dirty="0"/>
              <a:t>A DMP is a formal document that outlines what you will do with your data both during and after your research project.  </a:t>
            </a:r>
          </a:p>
          <a:p>
            <a:pPr eaLnBrk="1" hangingPunct="1">
              <a:spcBef>
                <a:spcPct val="0"/>
              </a:spcBef>
              <a:buFontTx/>
              <a:buNone/>
            </a:pPr>
            <a:r>
              <a:rPr lang="en-US" dirty="0"/>
              <a:t>Data management plans are meant</a:t>
            </a:r>
            <a:r>
              <a:rPr lang="en-US" baseline="0" dirty="0"/>
              <a:t> to </a:t>
            </a:r>
            <a:r>
              <a:rPr lang="en-US" dirty="0"/>
              <a:t>ensure that your data will be preserved and useful both now and in the future,</a:t>
            </a:r>
            <a:r>
              <a:rPr lang="en-US" baseline="0" dirty="0"/>
              <a:t> by both you and other researchers.</a:t>
            </a:r>
            <a:endParaRPr lang="en-US" dirty="0"/>
          </a:p>
          <a:p>
            <a:pPr eaLnBrk="1" hangingPunct="1">
              <a:spcBef>
                <a:spcPct val="0"/>
              </a:spcBef>
            </a:pPr>
            <a:endParaRPr lang="en-US" u="sng" dirty="0">
              <a:solidFill>
                <a:schemeClr val="accent1"/>
              </a:solidFill>
              <a:ea typeface="ＭＳ Ｐゴシック" pitchFamily="34" charset="-128"/>
            </a:endParaRPr>
          </a:p>
        </p:txBody>
      </p:sp>
      <p:sp>
        <p:nvSpPr>
          <p:cNvPr id="32772" name="Slide Number Placeholder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defTabSz="457200" eaLnBrk="0" fontAlgn="base" hangingPunct="0">
              <a:spcBef>
                <a:spcPct val="0"/>
              </a:spcBef>
              <a:spcAft>
                <a:spcPct val="0"/>
              </a:spcAft>
              <a:defRPr>
                <a:solidFill>
                  <a:schemeClr val="tx1"/>
                </a:solidFill>
                <a:latin typeface="Arial" charset="0"/>
                <a:cs typeface="Arial" charset="0"/>
              </a:defRPr>
            </a:lvl6pPr>
            <a:lvl7pPr marL="2971800" indent="-228600" defTabSz="457200" eaLnBrk="0" fontAlgn="base" hangingPunct="0">
              <a:spcBef>
                <a:spcPct val="0"/>
              </a:spcBef>
              <a:spcAft>
                <a:spcPct val="0"/>
              </a:spcAft>
              <a:defRPr>
                <a:solidFill>
                  <a:schemeClr val="tx1"/>
                </a:solidFill>
                <a:latin typeface="Arial" charset="0"/>
                <a:cs typeface="Arial" charset="0"/>
              </a:defRPr>
            </a:lvl7pPr>
            <a:lvl8pPr marL="3429000" indent="-228600" defTabSz="457200" eaLnBrk="0" fontAlgn="base" hangingPunct="0">
              <a:spcBef>
                <a:spcPct val="0"/>
              </a:spcBef>
              <a:spcAft>
                <a:spcPct val="0"/>
              </a:spcAft>
              <a:defRPr>
                <a:solidFill>
                  <a:schemeClr val="tx1"/>
                </a:solidFill>
                <a:latin typeface="Arial" charset="0"/>
                <a:cs typeface="Arial" charset="0"/>
              </a:defRPr>
            </a:lvl8pPr>
            <a:lvl9pPr marL="3886200" indent="-228600" defTabSz="457200" eaLnBrk="0" fontAlgn="base" hangingPunct="0">
              <a:spcBef>
                <a:spcPct val="0"/>
              </a:spcBef>
              <a:spcAft>
                <a:spcPct val="0"/>
              </a:spcAft>
              <a:defRPr>
                <a:solidFill>
                  <a:schemeClr val="tx1"/>
                </a:solidFill>
                <a:latin typeface="Arial" charset="0"/>
                <a:cs typeface="Arial" charset="0"/>
              </a:defRPr>
            </a:lvl9pPr>
          </a:lstStyle>
          <a:p>
            <a:pPr eaLnBrk="1" hangingPunct="1"/>
            <a:fld id="{45B0BCA6-33EC-4A59-BBEF-53B91F0D0FEB}" type="slidenum">
              <a:rPr lang="en-US" smtClean="0">
                <a:solidFill>
                  <a:prstClr val="black"/>
                </a:solidFill>
                <a:latin typeface="Calibri" pitchFamily="34" charset="0"/>
                <a:ea typeface="ＭＳ Ｐゴシック" pitchFamily="34" charset="-128"/>
              </a:rPr>
              <a:pPr eaLnBrk="1" hangingPunct="1"/>
              <a:t>18</a:t>
            </a:fld>
            <a:endParaRPr lang="en-US">
              <a:solidFill>
                <a:prstClr val="black"/>
              </a:solidFill>
              <a:latin typeface="Calibri" pitchFamily="34" charset="0"/>
              <a:ea typeface="ＭＳ Ｐゴシック" pitchFamily="34" charset="-128"/>
            </a:endParaRPr>
          </a:p>
        </p:txBody>
      </p:sp>
    </p:spTree>
    <p:extLst>
      <p:ext uri="{BB962C8B-B14F-4D97-AF65-F5344CB8AC3E}">
        <p14:creationId xmlns:p14="http://schemas.microsoft.com/office/powerpoint/2010/main" val="8330552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www.uzh.ch</a:t>
            </a:r>
            <a:r>
              <a:rPr lang="en-US" dirty="0"/>
              <a:t>/blog/</a:t>
            </a:r>
            <a:r>
              <a:rPr lang="en-US" dirty="0" err="1"/>
              <a:t>hbz</a:t>
            </a:r>
            <a:r>
              <a:rPr lang="en-US" dirty="0"/>
              <a:t>/files/2018/11/</a:t>
            </a:r>
            <a:r>
              <a:rPr lang="en-US" dirty="0" err="1"/>
              <a:t>Kapitel-DMP.jpg</a:t>
            </a:r>
            <a:endParaRPr lang="en-US" dirty="0"/>
          </a:p>
        </p:txBody>
      </p:sp>
      <p:sp>
        <p:nvSpPr>
          <p:cNvPr id="4" name="Slide Number Placeholder 3"/>
          <p:cNvSpPr>
            <a:spLocks noGrp="1"/>
          </p:cNvSpPr>
          <p:nvPr>
            <p:ph type="sldNum" sz="quarter" idx="5"/>
          </p:nvPr>
        </p:nvSpPr>
        <p:spPr/>
        <p:txBody>
          <a:bodyPr/>
          <a:lstStyle/>
          <a:p>
            <a:fld id="{A5F61D7D-2CFA-C64C-AC75-A40FDF68F513}" type="slidenum">
              <a:rPr lang="en-US" smtClean="0"/>
              <a:t>19</a:t>
            </a:fld>
            <a:endParaRPr lang="en-US"/>
          </a:p>
        </p:txBody>
      </p:sp>
    </p:spTree>
    <p:extLst>
      <p:ext uri="{BB962C8B-B14F-4D97-AF65-F5344CB8AC3E}">
        <p14:creationId xmlns:p14="http://schemas.microsoft.com/office/powerpoint/2010/main" val="29015628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32771"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4572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latin typeface="+mn-lt"/>
                <a:ea typeface="ＭＳ Ｐゴシック" charset="-128"/>
                <a:cs typeface="ＭＳ Ｐゴシック" charset="-128"/>
              </a:rPr>
              <a:t>For a general DMP, there</a:t>
            </a:r>
            <a:r>
              <a:rPr lang="en-US" sz="1200" kern="1200" baseline="0" dirty="0">
                <a:solidFill>
                  <a:schemeClr val="tx1"/>
                </a:solidFill>
                <a:latin typeface="+mn-lt"/>
                <a:ea typeface="ＭＳ Ｐゴシック" charset="-128"/>
                <a:cs typeface="ＭＳ Ｐゴシック" charset="-128"/>
              </a:rPr>
              <a:t> </a:t>
            </a:r>
            <a:r>
              <a:rPr lang="en-US" sz="1200" kern="1200" dirty="0">
                <a:solidFill>
                  <a:schemeClr val="tx1"/>
                </a:solidFill>
                <a:latin typeface="+mn-lt"/>
                <a:ea typeface="ＭＳ Ｐゴシック" charset="-128"/>
                <a:cs typeface="ＭＳ Ｐゴシック" charset="-128"/>
              </a:rPr>
              <a:t>are five main categories of information that should be included.  Some funders</a:t>
            </a:r>
            <a:r>
              <a:rPr lang="en-US" sz="1200" kern="1200" baseline="0" dirty="0">
                <a:solidFill>
                  <a:schemeClr val="tx1"/>
                </a:solidFill>
                <a:latin typeface="+mn-lt"/>
                <a:ea typeface="ＭＳ Ｐゴシック" charset="-128"/>
                <a:cs typeface="ＭＳ Ｐゴシック" charset="-128"/>
              </a:rPr>
              <a:t> or institutions may require specific elements in a data management plan; you should check with the agency or group for which you are preparing your DMP before beginning.</a:t>
            </a:r>
          </a:p>
          <a:p>
            <a:pPr marL="0" marR="0" indent="0" algn="l" defTabSz="4572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latin typeface="+mn-lt"/>
                <a:ea typeface="ＭＳ Ｐゴシック" charset="-128"/>
                <a:cs typeface="ＭＳ Ｐゴシック" charset="-128"/>
              </a:rPr>
              <a:t>The slides that follow will go into more detail for each of the general categories on this slide. They are 1) Information about the data and its format, 2) information about the metadata content and format that will be used, 3) policies for access, sharing, and reuse of data, 4) long-term storage and data management, and 5) budget considerations for data management.</a:t>
            </a:r>
          </a:p>
          <a:p>
            <a:endParaRPr lang="en-US" dirty="0"/>
          </a:p>
          <a:p>
            <a:pPr eaLnBrk="1" hangingPunct="1">
              <a:spcBef>
                <a:spcPct val="0"/>
              </a:spcBef>
            </a:pPr>
            <a:endParaRPr lang="en-US" u="sng" dirty="0">
              <a:solidFill>
                <a:schemeClr val="accent1"/>
              </a:solidFill>
              <a:ea typeface="ＭＳ Ｐゴシック" pitchFamily="34" charset="-128"/>
            </a:endParaRPr>
          </a:p>
        </p:txBody>
      </p:sp>
      <p:sp>
        <p:nvSpPr>
          <p:cNvPr id="32772" name="Slide Number Placeholder 3"/>
          <p:cNvSpPr>
            <a:spLocks noGrp="1"/>
          </p:cNvSpPr>
          <p:nvPr>
            <p:ph type="sldNum" sz="quarter" idx="5"/>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defTabSz="457200" eaLnBrk="0" fontAlgn="base" hangingPunct="0">
              <a:spcBef>
                <a:spcPct val="0"/>
              </a:spcBef>
              <a:spcAft>
                <a:spcPct val="0"/>
              </a:spcAft>
              <a:defRPr>
                <a:solidFill>
                  <a:schemeClr val="tx1"/>
                </a:solidFill>
                <a:latin typeface="Arial" charset="0"/>
                <a:cs typeface="Arial" charset="0"/>
              </a:defRPr>
            </a:lvl6pPr>
            <a:lvl7pPr marL="2971800" indent="-228600" defTabSz="457200" eaLnBrk="0" fontAlgn="base" hangingPunct="0">
              <a:spcBef>
                <a:spcPct val="0"/>
              </a:spcBef>
              <a:spcAft>
                <a:spcPct val="0"/>
              </a:spcAft>
              <a:defRPr>
                <a:solidFill>
                  <a:schemeClr val="tx1"/>
                </a:solidFill>
                <a:latin typeface="Arial" charset="0"/>
                <a:cs typeface="Arial" charset="0"/>
              </a:defRPr>
            </a:lvl7pPr>
            <a:lvl8pPr marL="3429000" indent="-228600" defTabSz="457200" eaLnBrk="0" fontAlgn="base" hangingPunct="0">
              <a:spcBef>
                <a:spcPct val="0"/>
              </a:spcBef>
              <a:spcAft>
                <a:spcPct val="0"/>
              </a:spcAft>
              <a:defRPr>
                <a:solidFill>
                  <a:schemeClr val="tx1"/>
                </a:solidFill>
                <a:latin typeface="Arial" charset="0"/>
                <a:cs typeface="Arial" charset="0"/>
              </a:defRPr>
            </a:lvl8pPr>
            <a:lvl9pPr marL="3886200" indent="-228600" defTabSz="457200" eaLnBrk="0" fontAlgn="base" hangingPunct="0">
              <a:spcBef>
                <a:spcPct val="0"/>
              </a:spcBef>
              <a:spcAft>
                <a:spcPct val="0"/>
              </a:spcAft>
              <a:defRPr>
                <a:solidFill>
                  <a:schemeClr val="tx1"/>
                </a:solidFill>
                <a:latin typeface="Arial" charset="0"/>
                <a:cs typeface="Arial" charset="0"/>
              </a:defRPr>
            </a:lvl9pPr>
          </a:lstStyle>
          <a:p>
            <a:pPr marL="0" marR="0" lvl="0" indent="0" algn="r" defTabSz="457200" rtl="0" eaLnBrk="1" fontAlgn="auto" latinLnBrk="0" hangingPunct="1">
              <a:lnSpc>
                <a:spcPct val="100000"/>
              </a:lnSpc>
              <a:spcBef>
                <a:spcPts val="0"/>
              </a:spcBef>
              <a:spcAft>
                <a:spcPts val="0"/>
              </a:spcAft>
              <a:buClrTx/>
              <a:buSzTx/>
              <a:buFontTx/>
              <a:buNone/>
              <a:tabLst/>
              <a:defRPr/>
            </a:pPr>
            <a:fld id="{45B0BCA6-33EC-4A59-BBEF-53B91F0D0FEB}" type="slidenum">
              <a:rPr kumimoji="0" lang="en-US" sz="1200" b="0" i="0" u="none" strike="noStrike" kern="1200" cap="none" spc="0" normalizeH="0" baseline="0" noProof="0" smtClean="0">
                <a:ln>
                  <a:noFill/>
                </a:ln>
                <a:solidFill>
                  <a:prstClr val="black"/>
                </a:solidFill>
                <a:effectLst/>
                <a:uLnTx/>
                <a:uFillTx/>
                <a:latin typeface="Calibri" pitchFamily="34" charset="0"/>
                <a:ea typeface="ＭＳ Ｐゴシック" pitchFamily="34" charset="-128"/>
                <a:cs typeface="Arial" charset="0"/>
              </a:rPr>
              <a:pPr marL="0" marR="0" lvl="0" indent="0" algn="r" defTabSz="4572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itchFamily="34" charset="0"/>
              <a:ea typeface="ＭＳ Ｐゴシック" pitchFamily="34" charset="-128"/>
              <a:cs typeface="Arial" charset="0"/>
            </a:endParaRPr>
          </a:p>
        </p:txBody>
      </p:sp>
    </p:spTree>
    <p:extLst>
      <p:ext uri="{BB962C8B-B14F-4D97-AF65-F5344CB8AC3E}">
        <p14:creationId xmlns:p14="http://schemas.microsoft.com/office/powerpoint/2010/main" val="3795447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several tools available for creating data management plans.  Two</a:t>
            </a:r>
            <a:r>
              <a:rPr lang="en-US" baseline="0" dirty="0"/>
              <a:t> of the most commonly used are the DMPTool and DMP Online.  </a:t>
            </a:r>
          </a:p>
          <a:p>
            <a:endParaRPr lang="en-US" baseline="0" dirty="0"/>
          </a:p>
          <a:p>
            <a:r>
              <a:rPr lang="en-US" baseline="0" dirty="0"/>
              <a:t>Both operate as “wizards” and provide prompts for the user to fill out in order to create their data management plan.  You can save your plan, print it, or export it to your computer.  </a:t>
            </a:r>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B7716FE-5FF4-4939-A891-57F1539EB079}"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546627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dirty="0"/>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C4FA9CCE-4FF7-0C48-8D59-0CA6150E2B52}" type="datetime1">
              <a:rPr lang="en-US" smtClean="0"/>
              <a:t>9/8/21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789731-A746-844E-BF8E-88C39D2D62E5}" type="slidenum">
              <a:rPr lang="en-US" smtClean="0"/>
              <a:t>‹#›</a:t>
            </a:fld>
            <a:endParaRPr lang="en-US" dirty="0"/>
          </a:p>
        </p:txBody>
      </p:sp>
    </p:spTree>
    <p:extLst>
      <p:ext uri="{BB962C8B-B14F-4D97-AF65-F5344CB8AC3E}">
        <p14:creationId xmlns:p14="http://schemas.microsoft.com/office/powerpoint/2010/main" val="35067350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1B19B8D-E3A4-334A-BA67-3F71BC04575D}" type="datetime1">
              <a:rPr lang="en-US" smtClean="0"/>
              <a:t>9/8/21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789731-A746-844E-BF8E-88C39D2D62E5}" type="slidenum">
              <a:rPr lang="en-US" smtClean="0"/>
              <a:t>‹#›</a:t>
            </a:fld>
            <a:endParaRPr lang="en-US"/>
          </a:p>
        </p:txBody>
      </p:sp>
    </p:spTree>
    <p:extLst>
      <p:ext uri="{BB962C8B-B14F-4D97-AF65-F5344CB8AC3E}">
        <p14:creationId xmlns:p14="http://schemas.microsoft.com/office/powerpoint/2010/main" val="39846554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15B03C0-353E-E049-9EE0-6A3CD38DC677}" type="datetime1">
              <a:rPr lang="en-US" smtClean="0"/>
              <a:t>9/8/21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789731-A746-844E-BF8E-88C39D2D62E5}" type="slidenum">
              <a:rPr lang="en-US" smtClean="0"/>
              <a:t>‹#›</a:t>
            </a:fld>
            <a:endParaRPr lang="en-US"/>
          </a:p>
        </p:txBody>
      </p:sp>
    </p:spTree>
    <p:extLst>
      <p:ext uri="{BB962C8B-B14F-4D97-AF65-F5344CB8AC3E}">
        <p14:creationId xmlns:p14="http://schemas.microsoft.com/office/powerpoint/2010/main" val="31641597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ight Triangle 9"/>
          <p:cNvSpPr/>
          <p:nvPr/>
        </p:nvSpPr>
        <p:spPr>
          <a:xfrm>
            <a:off x="-2" y="4664147"/>
            <a:ext cx="9151089" cy="0"/>
          </a:xfrm>
          <a:prstGeom prst="rtTriangle">
            <a:avLst/>
          </a:prstGeom>
          <a:gradFill flip="none" rotWithShape="1">
            <a:gsLst>
              <a:gs pos="0">
                <a:schemeClr val="accent1">
                  <a:shade val="35000"/>
                  <a:satMod val="170000"/>
                  <a:alpha val="100000"/>
                </a:schemeClr>
              </a:gs>
              <a:gs pos="55000">
                <a:schemeClr val="accent1">
                  <a:tint val="90000"/>
                  <a:satMod val="150000"/>
                  <a:alpha val="100000"/>
                </a:schemeClr>
              </a:gs>
              <a:gs pos="100000">
                <a:schemeClr val="accent1">
                  <a:shade val="35000"/>
                  <a:satMod val="170000"/>
                  <a:alpha val="100000"/>
                </a:schemeClr>
              </a:gs>
            </a:gsLst>
            <a:lin ang="3000000" scaled="1"/>
            <a:tileRect/>
          </a:gradFill>
          <a:ln w="127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base">
              <a:spcBef>
                <a:spcPct val="0"/>
              </a:spcBef>
              <a:spcAft>
                <a:spcPct val="0"/>
              </a:spcAft>
            </a:pPr>
            <a:endParaRPr lang="en-US">
              <a:solidFill>
                <a:prstClr val="white"/>
              </a:solidFill>
              <a:latin typeface="Calibri"/>
            </a:endParaRPr>
          </a:p>
        </p:txBody>
      </p:sp>
      <p:sp>
        <p:nvSpPr>
          <p:cNvPr id="9" name="Title 8"/>
          <p:cNvSpPr>
            <a:spLocks noGrp="1"/>
          </p:cNvSpPr>
          <p:nvPr>
            <p:ph type="ctrTitle"/>
          </p:nvPr>
        </p:nvSpPr>
        <p:spPr>
          <a:xfrm>
            <a:off x="685800" y="1752601"/>
            <a:ext cx="7772400" cy="1829761"/>
          </a:xfrm>
        </p:spPr>
        <p:txBody>
          <a:bodyPr vert="horz" anchor="b">
            <a:normAutofit/>
            <a:scene3d>
              <a:camera prst="orthographicFront"/>
              <a:lightRig rig="soft" dir="t"/>
            </a:scene3d>
            <a:sp3d prstMaterial="softEdge">
              <a:bevelT w="25400" h="25400"/>
            </a:sp3d>
          </a:bodyPr>
          <a:lstStyle>
            <a:lvl1pPr algn="r">
              <a:defRPr sz="4800" b="1">
                <a:solidFill>
                  <a:schemeClr val="tx2"/>
                </a:solidFill>
                <a:effectLst>
                  <a:outerShdw blurRad="31750" dist="25400" dir="5400000" algn="tl" rotWithShape="0">
                    <a:srgbClr val="000000">
                      <a:alpha val="25000"/>
                    </a:srgbClr>
                  </a:outerShdw>
                </a:effectLst>
              </a:defRPr>
            </a:lvl1pPr>
            <a:extLst/>
          </a:lstStyle>
          <a:p>
            <a:r>
              <a:rPr kumimoji="0" lang="en-US"/>
              <a:t>Click to edit Master title style</a:t>
            </a:r>
          </a:p>
        </p:txBody>
      </p:sp>
      <p:sp>
        <p:nvSpPr>
          <p:cNvPr id="17" name="Subtitle 16"/>
          <p:cNvSpPr>
            <a:spLocks noGrp="1"/>
          </p:cNvSpPr>
          <p:nvPr>
            <p:ph type="subTitle" idx="1"/>
          </p:nvPr>
        </p:nvSpPr>
        <p:spPr>
          <a:xfrm>
            <a:off x="685800" y="3611607"/>
            <a:ext cx="7772400" cy="1199704"/>
          </a:xfrm>
        </p:spPr>
        <p:txBody>
          <a:bodyPr lIns="45720" rIns="45720"/>
          <a:lstStyle>
            <a:lvl1pPr marL="0" marR="64008" indent="0" algn="r">
              <a:buNone/>
              <a:defRPr>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a:t>Click to edit Master subtitle style</a:t>
            </a:r>
          </a:p>
        </p:txBody>
      </p:sp>
      <p:sp>
        <p:nvSpPr>
          <p:cNvPr id="30" name="Date Placeholder 29"/>
          <p:cNvSpPr>
            <a:spLocks noGrp="1"/>
          </p:cNvSpPr>
          <p:nvPr>
            <p:ph type="dt" sz="half" idx="10"/>
          </p:nvPr>
        </p:nvSpPr>
        <p:spPr>
          <a:xfrm>
            <a:off x="6727032" y="6407944"/>
            <a:ext cx="1920240" cy="365760"/>
          </a:xfrm>
          <a:prstGeom prst="rect">
            <a:avLst/>
          </a:prstGeom>
        </p:spPr>
        <p:txBody>
          <a:bodyPr/>
          <a:lstStyle>
            <a:lvl1pPr>
              <a:defRPr>
                <a:solidFill>
                  <a:srgbClr val="FFFFFF"/>
                </a:solidFill>
              </a:defRPr>
            </a:lvl1pPr>
            <a:extLst/>
          </a:lstStyle>
          <a:p>
            <a:pPr fontAlgn="base">
              <a:spcBef>
                <a:spcPct val="0"/>
              </a:spcBef>
              <a:spcAft>
                <a:spcPct val="0"/>
              </a:spcAft>
            </a:pPr>
            <a:fld id="{7A593FE9-63A5-7E4F-B385-AE1D61E6B39E}" type="datetime1">
              <a:rPr lang="en-US" smtClean="0">
                <a:latin typeface="Arial" charset="0"/>
                <a:cs typeface="Arial" charset="0"/>
              </a:rPr>
              <a:t>9/8/21</a:t>
            </a:fld>
            <a:endParaRPr lang="en-US" dirty="0">
              <a:latin typeface="Arial" charset="0"/>
              <a:cs typeface="Arial" charset="0"/>
            </a:endParaRPr>
          </a:p>
        </p:txBody>
      </p:sp>
      <p:sp>
        <p:nvSpPr>
          <p:cNvPr id="19" name="Footer Placeholder 18"/>
          <p:cNvSpPr>
            <a:spLocks noGrp="1"/>
          </p:cNvSpPr>
          <p:nvPr>
            <p:ph type="ftr" sz="quarter" idx="11"/>
          </p:nvPr>
        </p:nvSpPr>
        <p:spPr>
          <a:xfrm>
            <a:off x="4380072" y="6407944"/>
            <a:ext cx="2350681" cy="365125"/>
          </a:xfrm>
          <a:prstGeom prst="rect">
            <a:avLst/>
          </a:prstGeom>
        </p:spPr>
        <p:txBody>
          <a:bodyPr/>
          <a:lstStyle>
            <a:lvl1pPr>
              <a:defRPr>
                <a:solidFill>
                  <a:schemeClr val="accent1">
                    <a:tint val="20000"/>
                  </a:schemeClr>
                </a:solidFill>
              </a:defRPr>
            </a:lvl1pPr>
            <a:extLst/>
          </a:lstStyle>
          <a:p>
            <a:pPr fontAlgn="base">
              <a:spcBef>
                <a:spcPct val="0"/>
              </a:spcBef>
              <a:spcAft>
                <a:spcPct val="0"/>
              </a:spcAft>
              <a:defRPr/>
            </a:pPr>
            <a:endParaRPr lang="en-US">
              <a:solidFill>
                <a:srgbClr val="2DA2BF">
                  <a:tint val="20000"/>
                </a:srgbClr>
              </a:solidFill>
              <a:latin typeface="Arial" charset="0"/>
              <a:cs typeface="Arial" charset="0"/>
            </a:endParaRPr>
          </a:p>
        </p:txBody>
      </p:sp>
      <p:sp>
        <p:nvSpPr>
          <p:cNvPr id="27" name="Slide Number Placeholder 26"/>
          <p:cNvSpPr>
            <a:spLocks noGrp="1"/>
          </p:cNvSpPr>
          <p:nvPr>
            <p:ph type="sldNum" sz="quarter" idx="12"/>
          </p:nvPr>
        </p:nvSpPr>
        <p:spPr>
          <a:xfrm>
            <a:off x="8647272" y="6407944"/>
            <a:ext cx="365760" cy="365125"/>
          </a:xfrm>
          <a:prstGeom prst="rect">
            <a:avLst/>
          </a:prstGeom>
        </p:spPr>
        <p:txBody>
          <a:bodyPr/>
          <a:lstStyle>
            <a:lvl1pPr>
              <a:defRPr>
                <a:solidFill>
                  <a:srgbClr val="FFFFFF"/>
                </a:solidFill>
              </a:defRPr>
            </a:lvl1pPr>
            <a:extLst/>
          </a:lstStyle>
          <a:p>
            <a:pPr fontAlgn="base">
              <a:spcBef>
                <a:spcPct val="0"/>
              </a:spcBef>
              <a:spcAft>
                <a:spcPct val="0"/>
              </a:spcAft>
            </a:pPr>
            <a:fld id="{D5BBC35B-A44B-4119-B8DA-DE9E3DFADA20}" type="slidenum">
              <a:rPr lang="en-US" smtClean="0">
                <a:latin typeface="Arial" charset="0"/>
                <a:cs typeface="Arial" charset="0"/>
              </a:rPr>
              <a:pPr fontAlgn="base">
                <a:spcBef>
                  <a:spcPct val="0"/>
                </a:spcBef>
                <a:spcAft>
                  <a:spcPct val="0"/>
                </a:spcAft>
              </a:pPr>
              <a:t>‹#›</a:t>
            </a:fld>
            <a:endParaRPr lang="en-US" dirty="0">
              <a:latin typeface="Arial" charset="0"/>
              <a:cs typeface="Arial" charset="0"/>
            </a:endParaRPr>
          </a:p>
        </p:txBody>
      </p:sp>
    </p:spTree>
    <p:extLst>
      <p:ext uri="{BB962C8B-B14F-4D97-AF65-F5344CB8AC3E}">
        <p14:creationId xmlns:p14="http://schemas.microsoft.com/office/powerpoint/2010/main" val="3581122306"/>
      </p:ext>
    </p:extLst>
  </p:cSld>
  <p:clrMapOvr>
    <a:masterClrMapping/>
  </p:clrMapOvr>
  <p:transition spd="med">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lgn="l">
              <a:buSzPct val="90000"/>
              <a:buFont typeface="Arial" pitchFamily="34" charset="0"/>
              <a:buChar char="•"/>
              <a:defRPr sz="2400"/>
            </a:lvl1pPr>
            <a:lvl2pPr algn="l">
              <a:buSzPct val="100000"/>
              <a:defRPr sz="2000"/>
            </a:lvl2pPr>
            <a:lvl3pPr algn="l">
              <a:buClr>
                <a:schemeClr val="accent1"/>
              </a:buClr>
              <a:buSzPct val="95000"/>
              <a:buFont typeface="Arial" pitchFamily="34" charset="0"/>
              <a:buChar char="•"/>
              <a:defRPr sz="1800"/>
            </a:lvl3pPr>
            <a:lvl4pPr algn="l">
              <a:buClr>
                <a:schemeClr val="accent1"/>
              </a:buClr>
              <a:buSzPct val="70000"/>
              <a:buFont typeface="Courier New" pitchFamily="49" charset="0"/>
              <a:buNone/>
              <a:defRPr/>
            </a:lvl4pPr>
            <a:lvl5pPr algn="l">
              <a:buClr>
                <a:schemeClr val="accent1"/>
              </a:buClr>
              <a:buFont typeface="Arial" pitchFamily="34" charset="0"/>
              <a:buChar char="•"/>
              <a:defRPr/>
            </a:lvl5pPr>
            <a:extLst/>
          </a:lstStyle>
          <a:p>
            <a:pPr lvl="0" eaLnBrk="1" latinLnBrk="0" hangingPunct="1"/>
            <a:r>
              <a:rPr lang="en-US" dirty="0"/>
              <a:t>Click to edit Master text styles</a:t>
            </a:r>
          </a:p>
          <a:p>
            <a:pPr lvl="1" eaLnBrk="1" latinLnBrk="0" hangingPunct="1"/>
            <a:r>
              <a:rPr lang="en-US" dirty="0"/>
              <a:t>Second level</a:t>
            </a:r>
          </a:p>
          <a:p>
            <a:pPr lvl="2" eaLnBrk="1" latinLnBrk="0" hangingPunct="1"/>
            <a:r>
              <a:rPr lang="en-US" dirty="0"/>
              <a:t>Third level</a:t>
            </a:r>
          </a:p>
        </p:txBody>
      </p:sp>
      <p:sp>
        <p:nvSpPr>
          <p:cNvPr id="7" name="Title 6"/>
          <p:cNvSpPr>
            <a:spLocks noGrp="1"/>
          </p:cNvSpPr>
          <p:nvPr>
            <p:ph type="title"/>
          </p:nvPr>
        </p:nvSpPr>
        <p:spPr/>
        <p:txBody>
          <a:bodyPr rtlCol="0">
            <a:normAutofit/>
          </a:bodyPr>
          <a:lstStyle>
            <a:lvl1pPr algn="ctr">
              <a:defRPr sz="3600">
                <a:solidFill>
                  <a:schemeClr val="accent1">
                    <a:lumMod val="75000"/>
                  </a:schemeClr>
                </a:solidFill>
                <a:effectLst/>
                <a:latin typeface="Calibri" pitchFamily="34" charset="0"/>
              </a:defRPr>
            </a:lvl1pPr>
            <a:extLst/>
          </a:lstStyle>
          <a:p>
            <a:r>
              <a:rPr kumimoji="0" lang="en-US" dirty="0"/>
              <a:t>Click to edit Master title style</a:t>
            </a:r>
          </a:p>
        </p:txBody>
      </p:sp>
    </p:spTree>
    <p:extLst>
      <p:ext uri="{BB962C8B-B14F-4D97-AF65-F5344CB8AC3E}">
        <p14:creationId xmlns:p14="http://schemas.microsoft.com/office/powerpoint/2010/main" val="625554456"/>
      </p:ext>
    </p:extLst>
  </p:cSld>
  <p:clrMapOvr>
    <a:masterClrMapping/>
  </p:clrMapOvr>
  <p:transition spd="med">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727032" y="6407944"/>
            <a:ext cx="1920240" cy="365760"/>
          </a:xfrm>
          <a:prstGeom prst="rect">
            <a:avLst/>
          </a:prstGeom>
        </p:spPr>
        <p:txBody>
          <a:bodyPr/>
          <a:lstStyle/>
          <a:p>
            <a:pPr fontAlgn="base">
              <a:spcBef>
                <a:spcPct val="0"/>
              </a:spcBef>
              <a:spcAft>
                <a:spcPct val="0"/>
              </a:spcAft>
              <a:defRPr/>
            </a:pPr>
            <a:fld id="{2CCF0EA6-49F6-DE4F-A915-ABF673D18396}" type="datetime1">
              <a:rPr lang="en-US" smtClean="0">
                <a:solidFill>
                  <a:prstClr val="black"/>
                </a:solidFill>
                <a:latin typeface="Arial" charset="0"/>
                <a:cs typeface="Arial" charset="0"/>
              </a:rPr>
              <a:t>9/8/21</a:t>
            </a:fld>
            <a:endParaRPr lang="en-US">
              <a:solidFill>
                <a:prstClr val="black"/>
              </a:solidFill>
              <a:latin typeface="Arial" charset="0"/>
              <a:cs typeface="Arial" charset="0"/>
            </a:endParaRPr>
          </a:p>
        </p:txBody>
      </p:sp>
      <p:sp>
        <p:nvSpPr>
          <p:cNvPr id="3" name="Footer Placeholder 2"/>
          <p:cNvSpPr>
            <a:spLocks noGrp="1"/>
          </p:cNvSpPr>
          <p:nvPr>
            <p:ph type="ftr" sz="quarter" idx="11"/>
          </p:nvPr>
        </p:nvSpPr>
        <p:spPr>
          <a:xfrm>
            <a:off x="4380072" y="6407944"/>
            <a:ext cx="2350681" cy="365125"/>
          </a:xfrm>
          <a:prstGeom prst="rect">
            <a:avLst/>
          </a:prstGeom>
        </p:spPr>
        <p:txBody>
          <a:bodyPr/>
          <a:lstStyle/>
          <a:p>
            <a:pPr fontAlgn="base">
              <a:spcBef>
                <a:spcPct val="0"/>
              </a:spcBef>
              <a:spcAft>
                <a:spcPct val="0"/>
              </a:spcAft>
              <a:defRPr/>
            </a:pPr>
            <a:endParaRPr lang="en-US">
              <a:solidFill>
                <a:prstClr val="black"/>
              </a:solidFill>
              <a:latin typeface="Arial" charset="0"/>
              <a:cs typeface="Arial" charset="0"/>
            </a:endParaRPr>
          </a:p>
        </p:txBody>
      </p:sp>
      <p:sp>
        <p:nvSpPr>
          <p:cNvPr id="4" name="Slide Number Placeholder 3"/>
          <p:cNvSpPr>
            <a:spLocks noGrp="1"/>
          </p:cNvSpPr>
          <p:nvPr>
            <p:ph type="sldNum" sz="quarter" idx="12"/>
          </p:nvPr>
        </p:nvSpPr>
        <p:spPr>
          <a:xfrm>
            <a:off x="8647272" y="6407944"/>
            <a:ext cx="365760" cy="365125"/>
          </a:xfrm>
          <a:prstGeom prst="rect">
            <a:avLst/>
          </a:prstGeom>
        </p:spPr>
        <p:txBody>
          <a:bodyPr/>
          <a:lstStyle/>
          <a:p>
            <a:pPr fontAlgn="base">
              <a:spcBef>
                <a:spcPct val="0"/>
              </a:spcBef>
              <a:spcAft>
                <a:spcPct val="0"/>
              </a:spcAft>
              <a:defRPr/>
            </a:pPr>
            <a:fld id="{EA4111CA-5727-4EF5-86F7-1ECF489221FA}" type="slidenum">
              <a:rPr lang="en-US">
                <a:solidFill>
                  <a:prstClr val="black"/>
                </a:solidFill>
                <a:latin typeface="Arial" charset="0"/>
                <a:cs typeface="Arial" charset="0"/>
              </a:rPr>
              <a:pPr fontAlgn="base">
                <a:spcBef>
                  <a:spcPct val="0"/>
                </a:spcBef>
                <a:spcAft>
                  <a:spcPct val="0"/>
                </a:spcAft>
                <a:defRPr/>
              </a:pPr>
              <a:t>‹#›</a:t>
            </a:fld>
            <a:endParaRPr lang="en-US">
              <a:solidFill>
                <a:prstClr val="black"/>
              </a:solidFill>
              <a:latin typeface="Arial" charset="0"/>
              <a:cs typeface="Arial" charset="0"/>
            </a:endParaRPr>
          </a:p>
        </p:txBody>
      </p:sp>
    </p:spTree>
    <p:extLst>
      <p:ext uri="{BB962C8B-B14F-4D97-AF65-F5344CB8AC3E}">
        <p14:creationId xmlns:p14="http://schemas.microsoft.com/office/powerpoint/2010/main" val="1064222060"/>
      </p:ext>
    </p:extLst>
  </p:cSld>
  <p:clrMapOvr>
    <a:masterClrMapping/>
  </p:clrMapOvr>
  <p:transition spd="med">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a:xfrm>
            <a:off x="457200" y="1481329"/>
            <a:ext cx="8229600" cy="4386071"/>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a:xfrm>
            <a:off x="6727032" y="6407944"/>
            <a:ext cx="1920240" cy="365760"/>
          </a:xfrm>
          <a:prstGeom prst="rect">
            <a:avLst/>
          </a:prstGeom>
        </p:spPr>
        <p:txBody>
          <a:bodyPr/>
          <a:lstStyle/>
          <a:p>
            <a:pPr fontAlgn="base">
              <a:spcBef>
                <a:spcPct val="0"/>
              </a:spcBef>
              <a:spcAft>
                <a:spcPct val="0"/>
              </a:spcAft>
              <a:defRPr/>
            </a:pPr>
            <a:fld id="{77F52203-0F03-444B-9398-51BEAC8FE686}" type="datetime1">
              <a:rPr lang="en-US" smtClean="0">
                <a:solidFill>
                  <a:prstClr val="black"/>
                </a:solidFill>
                <a:latin typeface="Arial" charset="0"/>
                <a:cs typeface="Arial" charset="0"/>
              </a:rPr>
              <a:t>9/8/21</a:t>
            </a:fld>
            <a:endParaRPr lang="en-US">
              <a:solidFill>
                <a:prstClr val="black"/>
              </a:solidFill>
              <a:latin typeface="Arial" charset="0"/>
              <a:cs typeface="Arial" charset="0"/>
            </a:endParaRPr>
          </a:p>
        </p:txBody>
      </p:sp>
      <p:sp>
        <p:nvSpPr>
          <p:cNvPr id="5" name="Footer Placeholder 4"/>
          <p:cNvSpPr>
            <a:spLocks noGrp="1"/>
          </p:cNvSpPr>
          <p:nvPr>
            <p:ph type="ftr" sz="quarter" idx="11"/>
          </p:nvPr>
        </p:nvSpPr>
        <p:spPr>
          <a:xfrm>
            <a:off x="4380072" y="6407944"/>
            <a:ext cx="2350681" cy="365125"/>
          </a:xfrm>
          <a:prstGeom prst="rect">
            <a:avLst/>
          </a:prstGeom>
        </p:spPr>
        <p:txBody>
          <a:bodyPr/>
          <a:lstStyle/>
          <a:p>
            <a:pPr fontAlgn="base">
              <a:spcBef>
                <a:spcPct val="0"/>
              </a:spcBef>
              <a:spcAft>
                <a:spcPct val="0"/>
              </a:spcAft>
              <a:defRPr/>
            </a:pPr>
            <a:endParaRPr lang="en-US">
              <a:solidFill>
                <a:prstClr val="black"/>
              </a:solidFill>
              <a:latin typeface="Arial" charset="0"/>
              <a:cs typeface="Arial" charset="0"/>
            </a:endParaRPr>
          </a:p>
        </p:txBody>
      </p:sp>
      <p:sp>
        <p:nvSpPr>
          <p:cNvPr id="6" name="Slide Number Placeholder 5"/>
          <p:cNvSpPr>
            <a:spLocks noGrp="1"/>
          </p:cNvSpPr>
          <p:nvPr>
            <p:ph type="sldNum" sz="quarter" idx="12"/>
          </p:nvPr>
        </p:nvSpPr>
        <p:spPr>
          <a:xfrm>
            <a:off x="8647272" y="6407944"/>
            <a:ext cx="365760" cy="365125"/>
          </a:xfrm>
          <a:prstGeom prst="rect">
            <a:avLst/>
          </a:prstGeom>
        </p:spPr>
        <p:txBody>
          <a:bodyPr/>
          <a:lstStyle/>
          <a:p>
            <a:pPr fontAlgn="base">
              <a:spcBef>
                <a:spcPct val="0"/>
              </a:spcBef>
              <a:spcAft>
                <a:spcPct val="0"/>
              </a:spcAft>
              <a:defRPr/>
            </a:pPr>
            <a:fld id="{381F697F-DBC7-4F49-9ABB-ABDA29C4F2E1}" type="slidenum">
              <a:rPr lang="en-US">
                <a:solidFill>
                  <a:prstClr val="black"/>
                </a:solidFill>
                <a:latin typeface="Arial" charset="0"/>
                <a:cs typeface="Arial" charset="0"/>
              </a:rPr>
              <a:pPr fontAlgn="base">
                <a:spcBef>
                  <a:spcPct val="0"/>
                </a:spcBef>
                <a:spcAft>
                  <a:spcPct val="0"/>
                </a:spcAft>
                <a:defRPr/>
              </a:pPr>
              <a:t>‹#›</a:t>
            </a:fld>
            <a:endParaRPr lang="en-US">
              <a:solidFill>
                <a:prstClr val="black"/>
              </a:solidFill>
              <a:latin typeface="Arial" charset="0"/>
              <a:cs typeface="Arial" charset="0"/>
            </a:endParaRPr>
          </a:p>
        </p:txBody>
      </p:sp>
    </p:spTree>
    <p:extLst>
      <p:ext uri="{BB962C8B-B14F-4D97-AF65-F5344CB8AC3E}">
        <p14:creationId xmlns:p14="http://schemas.microsoft.com/office/powerpoint/2010/main" val="3923295794"/>
      </p:ext>
    </p:extLst>
  </p:cSld>
  <p:clrMapOvr>
    <a:masterClrMapping/>
  </p:clrMapOvr>
  <p:transition spd="med">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44013" y="274640"/>
            <a:ext cx="1777470" cy="5592761"/>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457200" y="274641"/>
            <a:ext cx="6324600" cy="5592760"/>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a:xfrm>
            <a:off x="6727032" y="6407944"/>
            <a:ext cx="1920240" cy="365760"/>
          </a:xfrm>
          <a:prstGeom prst="rect">
            <a:avLst/>
          </a:prstGeom>
        </p:spPr>
        <p:txBody>
          <a:bodyPr/>
          <a:lstStyle/>
          <a:p>
            <a:pPr fontAlgn="base">
              <a:spcBef>
                <a:spcPct val="0"/>
              </a:spcBef>
              <a:spcAft>
                <a:spcPct val="0"/>
              </a:spcAft>
              <a:defRPr/>
            </a:pPr>
            <a:fld id="{B2D38122-9D71-2A44-902F-A2A5DDCBA424}" type="datetime1">
              <a:rPr lang="en-US" smtClean="0">
                <a:solidFill>
                  <a:prstClr val="black"/>
                </a:solidFill>
                <a:latin typeface="Arial" charset="0"/>
                <a:cs typeface="Arial" charset="0"/>
              </a:rPr>
              <a:t>9/8/21</a:t>
            </a:fld>
            <a:endParaRPr lang="en-US">
              <a:solidFill>
                <a:prstClr val="black"/>
              </a:solidFill>
              <a:latin typeface="Arial" charset="0"/>
              <a:cs typeface="Arial" charset="0"/>
            </a:endParaRPr>
          </a:p>
        </p:txBody>
      </p:sp>
      <p:sp>
        <p:nvSpPr>
          <p:cNvPr id="5" name="Footer Placeholder 4"/>
          <p:cNvSpPr>
            <a:spLocks noGrp="1"/>
          </p:cNvSpPr>
          <p:nvPr>
            <p:ph type="ftr" sz="quarter" idx="11"/>
          </p:nvPr>
        </p:nvSpPr>
        <p:spPr>
          <a:xfrm>
            <a:off x="4380072" y="6407944"/>
            <a:ext cx="2350681" cy="365125"/>
          </a:xfrm>
          <a:prstGeom prst="rect">
            <a:avLst/>
          </a:prstGeom>
        </p:spPr>
        <p:txBody>
          <a:bodyPr/>
          <a:lstStyle/>
          <a:p>
            <a:pPr fontAlgn="base">
              <a:spcBef>
                <a:spcPct val="0"/>
              </a:spcBef>
              <a:spcAft>
                <a:spcPct val="0"/>
              </a:spcAft>
              <a:defRPr/>
            </a:pPr>
            <a:endParaRPr lang="en-US">
              <a:solidFill>
                <a:prstClr val="black"/>
              </a:solidFill>
              <a:latin typeface="Arial" charset="0"/>
              <a:cs typeface="Arial" charset="0"/>
            </a:endParaRPr>
          </a:p>
        </p:txBody>
      </p:sp>
      <p:sp>
        <p:nvSpPr>
          <p:cNvPr id="6" name="Slide Number Placeholder 5"/>
          <p:cNvSpPr>
            <a:spLocks noGrp="1"/>
          </p:cNvSpPr>
          <p:nvPr>
            <p:ph type="sldNum" sz="quarter" idx="12"/>
          </p:nvPr>
        </p:nvSpPr>
        <p:spPr>
          <a:xfrm>
            <a:off x="8647272" y="6407944"/>
            <a:ext cx="365760" cy="365125"/>
          </a:xfrm>
          <a:prstGeom prst="rect">
            <a:avLst/>
          </a:prstGeom>
        </p:spPr>
        <p:txBody>
          <a:bodyPr/>
          <a:lstStyle/>
          <a:p>
            <a:pPr fontAlgn="base">
              <a:spcBef>
                <a:spcPct val="0"/>
              </a:spcBef>
              <a:spcAft>
                <a:spcPct val="0"/>
              </a:spcAft>
              <a:defRPr/>
            </a:pPr>
            <a:fld id="{87B1593D-C512-4FBB-9F1C-6C385E2E3552}" type="slidenum">
              <a:rPr lang="en-US">
                <a:solidFill>
                  <a:prstClr val="black"/>
                </a:solidFill>
                <a:latin typeface="Arial" charset="0"/>
                <a:cs typeface="Arial" charset="0"/>
              </a:rPr>
              <a:pPr fontAlgn="base">
                <a:spcBef>
                  <a:spcPct val="0"/>
                </a:spcBef>
                <a:spcAft>
                  <a:spcPct val="0"/>
                </a:spcAft>
                <a:defRPr/>
              </a:pPr>
              <a:t>‹#›</a:t>
            </a:fld>
            <a:endParaRPr lang="en-US">
              <a:solidFill>
                <a:prstClr val="black"/>
              </a:solidFill>
              <a:latin typeface="Arial" charset="0"/>
              <a:cs typeface="Arial" charset="0"/>
            </a:endParaRPr>
          </a:p>
        </p:txBody>
      </p:sp>
    </p:spTree>
    <p:extLst>
      <p:ext uri="{BB962C8B-B14F-4D97-AF65-F5344CB8AC3E}">
        <p14:creationId xmlns:p14="http://schemas.microsoft.com/office/powerpoint/2010/main" val="2030207065"/>
      </p:ext>
    </p:extLst>
  </p:cSld>
  <p:clrMapOvr>
    <a:masterClrMapping/>
  </p:clrMapOvr>
  <p:transition spd="med">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txAndObj">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a:t>Click to edit Master title style</a:t>
            </a:r>
          </a:p>
        </p:txBody>
      </p:sp>
      <p:sp>
        <p:nvSpPr>
          <p:cNvPr id="3" name="Text Placeholder 2"/>
          <p:cNvSpPr>
            <a:spLocks noGrp="1"/>
          </p:cNvSpPr>
          <p:nvPr>
            <p:ph type="body" sz="half" idx="1"/>
          </p:nvPr>
        </p:nvSpPr>
        <p:spPr>
          <a:xfrm>
            <a:off x="457200" y="1600200"/>
            <a:ext cx="4038600"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2"/>
          <p:cNvSpPr>
            <a:spLocks noGrp="1" noChangeArrowheads="1"/>
          </p:cNvSpPr>
          <p:nvPr>
            <p:ph type="dt" sz="half" idx="10"/>
          </p:nvPr>
        </p:nvSpPr>
        <p:spPr>
          <a:xfrm>
            <a:off x="457200" y="6251575"/>
            <a:ext cx="2133600" cy="476250"/>
          </a:xfrm>
          <a:prstGeom prst="rect">
            <a:avLst/>
          </a:prstGeom>
          <a:ln/>
        </p:spPr>
        <p:txBody>
          <a:bodyPr/>
          <a:lstStyle>
            <a:lvl1pPr>
              <a:defRPr/>
            </a:lvl1pPr>
          </a:lstStyle>
          <a:p>
            <a:pPr fontAlgn="base">
              <a:spcBef>
                <a:spcPct val="0"/>
              </a:spcBef>
              <a:spcAft>
                <a:spcPct val="0"/>
              </a:spcAft>
              <a:defRPr/>
            </a:pPr>
            <a:fld id="{74162DE4-C3E1-0F44-A5BA-D8625117C627}" type="datetime1">
              <a:rPr lang="en-US" smtClean="0">
                <a:solidFill>
                  <a:prstClr val="black"/>
                </a:solidFill>
                <a:latin typeface="Arial" charset="0"/>
                <a:cs typeface="Arial" charset="0"/>
              </a:rPr>
              <a:t>9/8/21</a:t>
            </a:fld>
            <a:endParaRPr lang="en-US">
              <a:solidFill>
                <a:prstClr val="black"/>
              </a:solidFill>
              <a:latin typeface="Arial" charset="0"/>
              <a:cs typeface="Arial" charset="0"/>
            </a:endParaRPr>
          </a:p>
        </p:txBody>
      </p:sp>
      <p:sp>
        <p:nvSpPr>
          <p:cNvPr id="6" name="Rectangle 3"/>
          <p:cNvSpPr>
            <a:spLocks noGrp="1" noChangeArrowheads="1"/>
          </p:cNvSpPr>
          <p:nvPr>
            <p:ph type="sldNum" sz="quarter" idx="11"/>
          </p:nvPr>
        </p:nvSpPr>
        <p:spPr>
          <a:xfrm>
            <a:off x="6553200" y="6248400"/>
            <a:ext cx="2133600" cy="476250"/>
          </a:xfrm>
          <a:prstGeom prst="rect">
            <a:avLst/>
          </a:prstGeom>
          <a:ln/>
        </p:spPr>
        <p:txBody>
          <a:bodyPr/>
          <a:lstStyle>
            <a:lvl1pPr>
              <a:defRPr/>
            </a:lvl1pPr>
          </a:lstStyle>
          <a:p>
            <a:pPr fontAlgn="base">
              <a:spcBef>
                <a:spcPct val="0"/>
              </a:spcBef>
              <a:spcAft>
                <a:spcPct val="0"/>
              </a:spcAft>
              <a:defRPr/>
            </a:pPr>
            <a:fld id="{43FC9F7E-BFE7-4B36-995A-C03D99DA3E37}" type="slidenum">
              <a:rPr lang="en-US">
                <a:solidFill>
                  <a:prstClr val="black"/>
                </a:solidFill>
                <a:latin typeface="Arial" charset="0"/>
                <a:cs typeface="Arial" charset="0"/>
              </a:rPr>
              <a:pPr fontAlgn="base">
                <a:spcBef>
                  <a:spcPct val="0"/>
                </a:spcBef>
                <a:spcAft>
                  <a:spcPct val="0"/>
                </a:spcAft>
                <a:defRPr/>
              </a:pPr>
              <a:t>‹#›</a:t>
            </a:fld>
            <a:endParaRPr lang="en-US">
              <a:solidFill>
                <a:prstClr val="black"/>
              </a:solidFill>
              <a:latin typeface="Arial" charset="0"/>
              <a:cs typeface="Arial" charset="0"/>
            </a:endParaRPr>
          </a:p>
        </p:txBody>
      </p:sp>
      <p:sp>
        <p:nvSpPr>
          <p:cNvPr id="7" name="Rectangle 14"/>
          <p:cNvSpPr>
            <a:spLocks noGrp="1" noChangeArrowheads="1"/>
          </p:cNvSpPr>
          <p:nvPr>
            <p:ph type="ftr" sz="quarter" idx="12"/>
          </p:nvPr>
        </p:nvSpPr>
        <p:spPr>
          <a:xfrm>
            <a:off x="3124200" y="6248400"/>
            <a:ext cx="2895600" cy="476250"/>
          </a:xfrm>
          <a:prstGeom prst="rect">
            <a:avLst/>
          </a:prstGeom>
          <a:ln/>
        </p:spPr>
        <p:txBody>
          <a:bodyPr/>
          <a:lstStyle>
            <a:lvl1pPr>
              <a:defRPr/>
            </a:lvl1pPr>
          </a:lstStyle>
          <a:p>
            <a:pPr fontAlgn="base">
              <a:spcBef>
                <a:spcPct val="0"/>
              </a:spcBef>
              <a:spcAft>
                <a:spcPct val="0"/>
              </a:spcAft>
              <a:defRPr/>
            </a:pPr>
            <a:endParaRPr lang="en-US">
              <a:solidFill>
                <a:prstClr val="black"/>
              </a:solidFill>
              <a:latin typeface="Arial" charset="0"/>
              <a:cs typeface="Arial" charset="0"/>
            </a:endParaRPr>
          </a:p>
        </p:txBody>
      </p:sp>
    </p:spTree>
    <p:extLst>
      <p:ext uri="{BB962C8B-B14F-4D97-AF65-F5344CB8AC3E}">
        <p14:creationId xmlns:p14="http://schemas.microsoft.com/office/powerpoint/2010/main" val="29679478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9AE4272-DA0E-2043-A5D9-AF7FD372240B}" type="datetime1">
              <a:rPr lang="en-US" smtClean="0"/>
              <a:t>9/8/21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789731-A746-844E-BF8E-88C39D2D62E5}" type="slidenum">
              <a:rPr lang="en-US" smtClean="0"/>
              <a:t>‹#›</a:t>
            </a:fld>
            <a:endParaRPr lang="en-US"/>
          </a:p>
        </p:txBody>
      </p:sp>
    </p:spTree>
    <p:extLst>
      <p:ext uri="{BB962C8B-B14F-4D97-AF65-F5344CB8AC3E}">
        <p14:creationId xmlns:p14="http://schemas.microsoft.com/office/powerpoint/2010/main" val="16754694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B3D55E8-1568-1946-9B91-03A7DB2E985F}" type="datetime1">
              <a:rPr lang="en-US" smtClean="0"/>
              <a:t>9/8/21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789731-A746-844E-BF8E-88C39D2D62E5}" type="slidenum">
              <a:rPr lang="en-US" smtClean="0"/>
              <a:t>‹#›</a:t>
            </a:fld>
            <a:endParaRPr lang="en-US"/>
          </a:p>
        </p:txBody>
      </p:sp>
    </p:spTree>
    <p:extLst>
      <p:ext uri="{BB962C8B-B14F-4D97-AF65-F5344CB8AC3E}">
        <p14:creationId xmlns:p14="http://schemas.microsoft.com/office/powerpoint/2010/main" val="2201815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6926BC5-7061-764C-957B-1A0BEE9E2E80}" type="datetime1">
              <a:rPr lang="en-US" smtClean="0"/>
              <a:t>9/8/21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9789731-A746-844E-BF8E-88C39D2D62E5}" type="slidenum">
              <a:rPr lang="en-US" smtClean="0"/>
              <a:t>‹#›</a:t>
            </a:fld>
            <a:endParaRPr lang="en-US"/>
          </a:p>
        </p:txBody>
      </p:sp>
    </p:spTree>
    <p:extLst>
      <p:ext uri="{BB962C8B-B14F-4D97-AF65-F5344CB8AC3E}">
        <p14:creationId xmlns:p14="http://schemas.microsoft.com/office/powerpoint/2010/main" val="25898279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21C24D3-19AC-9E47-AA99-BFD460A4C337}" type="datetime1">
              <a:rPr lang="en-US" smtClean="0"/>
              <a:t>9/8/21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9789731-A746-844E-BF8E-88C39D2D62E5}" type="slidenum">
              <a:rPr lang="en-US" smtClean="0"/>
              <a:t>‹#›</a:t>
            </a:fld>
            <a:endParaRPr lang="en-US"/>
          </a:p>
        </p:txBody>
      </p:sp>
    </p:spTree>
    <p:extLst>
      <p:ext uri="{BB962C8B-B14F-4D97-AF65-F5344CB8AC3E}">
        <p14:creationId xmlns:p14="http://schemas.microsoft.com/office/powerpoint/2010/main" val="2059304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E5421D5-7175-8C43-A414-9344AD66515E}" type="datetime1">
              <a:rPr lang="en-US" smtClean="0"/>
              <a:t>9/8/21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9789731-A746-844E-BF8E-88C39D2D62E5}" type="slidenum">
              <a:rPr lang="en-US" smtClean="0"/>
              <a:t>‹#›</a:t>
            </a:fld>
            <a:endParaRPr lang="en-US"/>
          </a:p>
        </p:txBody>
      </p:sp>
    </p:spTree>
    <p:extLst>
      <p:ext uri="{BB962C8B-B14F-4D97-AF65-F5344CB8AC3E}">
        <p14:creationId xmlns:p14="http://schemas.microsoft.com/office/powerpoint/2010/main" val="15823148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D616507-29A4-A149-87B2-2850F51F34E9}" type="datetime1">
              <a:rPr lang="en-US" smtClean="0"/>
              <a:t>9/8/21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9789731-A746-844E-BF8E-88C39D2D62E5}" type="slidenum">
              <a:rPr lang="en-US" smtClean="0"/>
              <a:t>‹#›</a:t>
            </a:fld>
            <a:endParaRPr lang="en-US"/>
          </a:p>
        </p:txBody>
      </p:sp>
    </p:spTree>
    <p:extLst>
      <p:ext uri="{BB962C8B-B14F-4D97-AF65-F5344CB8AC3E}">
        <p14:creationId xmlns:p14="http://schemas.microsoft.com/office/powerpoint/2010/main" val="13900596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5C59DF6-0539-DE47-9571-78F524DC775B}" type="datetime1">
              <a:rPr lang="en-US" smtClean="0"/>
              <a:t>9/8/21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9789731-A746-844E-BF8E-88C39D2D62E5}" type="slidenum">
              <a:rPr lang="en-US" smtClean="0"/>
              <a:t>‹#›</a:t>
            </a:fld>
            <a:endParaRPr lang="en-US"/>
          </a:p>
        </p:txBody>
      </p:sp>
    </p:spTree>
    <p:extLst>
      <p:ext uri="{BB962C8B-B14F-4D97-AF65-F5344CB8AC3E}">
        <p14:creationId xmlns:p14="http://schemas.microsoft.com/office/powerpoint/2010/main" val="28740235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ADAE3E0-D261-014C-9E0A-19BAAEFC16D9}" type="datetime1">
              <a:rPr lang="en-US" smtClean="0"/>
              <a:t>9/8/21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9789731-A746-844E-BF8E-88C39D2D62E5}" type="slidenum">
              <a:rPr lang="en-US" smtClean="0"/>
              <a:t>‹#›</a:t>
            </a:fld>
            <a:endParaRPr lang="en-US"/>
          </a:p>
        </p:txBody>
      </p:sp>
    </p:spTree>
    <p:extLst>
      <p:ext uri="{BB962C8B-B14F-4D97-AF65-F5344CB8AC3E}">
        <p14:creationId xmlns:p14="http://schemas.microsoft.com/office/powerpoint/2010/main" val="20792130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4.xml"/><Relationship Id="rId7"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CD43136-C11D-244E-BEA7-7401B717DD5E}" type="datetime1">
              <a:rPr lang="en-US" smtClean="0"/>
              <a:t>9/8/21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9789731-A746-844E-BF8E-88C39D2D62E5}" type="slidenum">
              <a:rPr lang="en-US" smtClean="0"/>
              <a:t>‹#›</a:t>
            </a:fld>
            <a:endParaRPr lang="en-US"/>
          </a:p>
        </p:txBody>
      </p:sp>
    </p:spTree>
    <p:extLst>
      <p:ext uri="{BB962C8B-B14F-4D97-AF65-F5344CB8AC3E}">
        <p14:creationId xmlns:p14="http://schemas.microsoft.com/office/powerpoint/2010/main" val="26086864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Title Placeholder 8"/>
          <p:cNvSpPr>
            <a:spLocks noGrp="1"/>
          </p:cNvSpPr>
          <p:nvPr>
            <p:ph type="title"/>
          </p:nvPr>
        </p:nvSpPr>
        <p:spPr>
          <a:xfrm>
            <a:off x="457200" y="274638"/>
            <a:ext cx="8229600" cy="1143000"/>
          </a:xfrm>
          <a:prstGeom prst="rect">
            <a:avLst/>
          </a:prstGeom>
        </p:spPr>
        <p:txBody>
          <a:bodyPr vert="horz" anchor="ctr">
            <a:normAutofit/>
            <a:scene3d>
              <a:camera prst="orthographicFront"/>
              <a:lightRig rig="soft" dir="t"/>
            </a:scene3d>
            <a:sp3d prstMaterial="softEdge">
              <a:bevelT w="25400" h="25400"/>
            </a:sp3d>
          </a:bodyPr>
          <a:lstStyle/>
          <a:p>
            <a:r>
              <a:rPr kumimoji="0" lang="en-US" dirty="0"/>
              <a:t>Click to edit Master title style</a:t>
            </a:r>
          </a:p>
        </p:txBody>
      </p:sp>
      <p:sp>
        <p:nvSpPr>
          <p:cNvPr id="30" name="Text Placeholder 29"/>
          <p:cNvSpPr>
            <a:spLocks noGrp="1"/>
          </p:cNvSpPr>
          <p:nvPr>
            <p:ph type="body" idx="1"/>
          </p:nvPr>
        </p:nvSpPr>
        <p:spPr>
          <a:xfrm>
            <a:off x="457200" y="1481328"/>
            <a:ext cx="8229600" cy="4525963"/>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Tree>
    <p:extLst>
      <p:ext uri="{BB962C8B-B14F-4D97-AF65-F5344CB8AC3E}">
        <p14:creationId xmlns:p14="http://schemas.microsoft.com/office/powerpoint/2010/main" val="22789464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7" r:id="rId3"/>
    <p:sldLayoutId id="2147483670" r:id="rId4"/>
    <p:sldLayoutId id="2147483671" r:id="rId5"/>
    <p:sldLayoutId id="2147483672" r:id="rId6"/>
  </p:sldLayoutIdLst>
  <p:transition spd="med">
    <p:fade/>
  </p:transition>
  <p:hf hdr="0" ftr="0" dt="0"/>
  <p:txStyles>
    <p:titleStyle>
      <a:lvl1pPr algn="l" rtl="0" eaLnBrk="1" latinLnBrk="0" hangingPunct="1">
        <a:spcBef>
          <a:spcPct val="0"/>
        </a:spcBef>
        <a:buNone/>
        <a:defRPr kumimoji="0" sz="4100" b="1" kern="1200">
          <a:solidFill>
            <a:schemeClr val="accent1">
              <a:lumMod val="75000"/>
            </a:schemeClr>
          </a:solidFill>
          <a:effectLst>
            <a:outerShdw blurRad="31750" dist="25400" dir="5400000" algn="tl" rotWithShape="0">
              <a:srgbClr val="000000">
                <a:alpha val="25000"/>
              </a:srgbClr>
            </a:outerShdw>
          </a:effectLst>
          <a:latin typeface="+mj-lt"/>
          <a:ea typeface="+mj-ea"/>
          <a:cs typeface="+mj-cs"/>
        </a:defRPr>
      </a:lvl1pPr>
      <a:extLst/>
    </p:titleStyle>
    <p:bodyStyle>
      <a:lvl1pPr marL="365760" indent="-256032" algn="l" rtl="0" eaLnBrk="1" latinLnBrk="0" hangingPunct="1">
        <a:spcBef>
          <a:spcPts val="400"/>
        </a:spcBef>
        <a:spcAft>
          <a:spcPts val="0"/>
        </a:spcAft>
        <a:buClr>
          <a:schemeClr val="accent1"/>
        </a:buClr>
        <a:buSzPct val="68000"/>
        <a:buFont typeface="Wingdings 3"/>
        <a:buChar char=""/>
        <a:defRPr kumimoji="0" sz="2700" kern="1200">
          <a:solidFill>
            <a:schemeClr val="tx1"/>
          </a:solidFill>
          <a:latin typeface="+mn-lt"/>
          <a:ea typeface="+mn-ea"/>
          <a:cs typeface="+mn-cs"/>
        </a:defRPr>
      </a:lvl1pPr>
      <a:lvl2pPr marL="621792" indent="-228600" algn="l" rtl="0" eaLnBrk="1" latinLnBrk="0" hangingPunct="1">
        <a:spcBef>
          <a:spcPts val="324"/>
        </a:spcBef>
        <a:buClr>
          <a:schemeClr val="accent1"/>
        </a:buClr>
        <a:buFont typeface="Verdana"/>
        <a:buChar char="◦"/>
        <a:defRPr kumimoji="0" sz="2300" kern="1200">
          <a:solidFill>
            <a:schemeClr val="tx1"/>
          </a:solidFill>
          <a:latin typeface="+mn-lt"/>
          <a:ea typeface="+mn-ea"/>
          <a:cs typeface="+mn-cs"/>
        </a:defRPr>
      </a:lvl2pPr>
      <a:lvl3pPr marL="859536" indent="-228600" algn="l" rtl="0" eaLnBrk="1" latinLnBrk="0" hangingPunct="1">
        <a:spcBef>
          <a:spcPts val="350"/>
        </a:spcBef>
        <a:buClr>
          <a:schemeClr val="accent2"/>
        </a:buClr>
        <a:buSzPct val="100000"/>
        <a:buFont typeface="Wingdings 2"/>
        <a:buChar char=""/>
        <a:defRPr kumimoji="0" sz="2100" kern="1200">
          <a:solidFill>
            <a:schemeClr val="tx1"/>
          </a:solidFill>
          <a:latin typeface="+mn-lt"/>
          <a:ea typeface="+mn-ea"/>
          <a:cs typeface="+mn-cs"/>
        </a:defRPr>
      </a:lvl3pPr>
      <a:lvl4pPr marL="1143000" indent="-228600" algn="l" rtl="0" eaLnBrk="1" latinLnBrk="0" hangingPunct="1">
        <a:spcBef>
          <a:spcPts val="350"/>
        </a:spcBef>
        <a:buClr>
          <a:schemeClr val="accent2"/>
        </a:buClr>
        <a:buFont typeface="Wingdings 2"/>
        <a:buChar char=""/>
        <a:defRPr kumimoji="0" sz="1900" kern="1200">
          <a:solidFill>
            <a:schemeClr val="tx1"/>
          </a:solidFill>
          <a:latin typeface="+mn-lt"/>
          <a:ea typeface="+mn-ea"/>
          <a:cs typeface="+mn-cs"/>
        </a:defRPr>
      </a:lvl4pPr>
      <a:lvl5pPr marL="1371600" indent="-228600" algn="l" rtl="0" eaLnBrk="1" latinLnBrk="0" hangingPunct="1">
        <a:spcBef>
          <a:spcPts val="350"/>
        </a:spcBef>
        <a:buClr>
          <a:schemeClr val="accent2"/>
        </a:buClr>
        <a:buFont typeface="Wingdings 2"/>
        <a:buChar char=""/>
        <a:defRPr kumimoji="0" sz="1800" kern="1200">
          <a:solidFill>
            <a:schemeClr val="tx1"/>
          </a:solidFill>
          <a:latin typeface="+mn-lt"/>
          <a:ea typeface="+mn-ea"/>
          <a:cs typeface="+mn-cs"/>
        </a:defRPr>
      </a:lvl5pPr>
      <a:lvl6pPr marL="1600200" indent="-228600" algn="l" rtl="0" eaLnBrk="1" latinLnBrk="0" hangingPunct="1">
        <a:spcBef>
          <a:spcPts val="350"/>
        </a:spcBef>
        <a:buClr>
          <a:schemeClr val="accent3"/>
        </a:buClr>
        <a:buFont typeface="Wingdings 2"/>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kumimoji="0" sz="16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4.xml"/><Relationship Id="rId1" Type="http://schemas.openxmlformats.org/officeDocument/2006/relationships/slideLayout" Target="../slideLayouts/slideLayout13.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hyperlink" Target="https://osf.io/" TargetMode="External"/><Relationship Id="rId2" Type="http://schemas.openxmlformats.org/officeDocument/2006/relationships/image" Target="../media/image1.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21.xml.rels><?xml version="1.0" encoding="UTF-8" standalone="yes"?>
<Relationships xmlns="http://schemas.openxmlformats.org/package/2006/relationships"><Relationship Id="rId3" Type="http://schemas.openxmlformats.org/officeDocument/2006/relationships/hyperlink" Target="https://instr.iastate.libguides.com/dmp/home"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9.tiff"/></Relationships>
</file>

<file path=ppt/slides/_rels/slide22.xml.rels><?xml version="1.0" encoding="UTF-8" standalone="yes"?>
<Relationships xmlns="http://schemas.openxmlformats.org/package/2006/relationships"><Relationship Id="rId3" Type="http://schemas.openxmlformats.org/officeDocument/2006/relationships/hyperlink" Target="https://dmptool.org/public_dmps"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s://figshare.com/" TargetMode="External"/><Relationship Id="rId2" Type="http://schemas.openxmlformats.org/officeDocument/2006/relationships/hyperlink" Target="https://datadryad.org/" TargetMode="Externa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8" Type="http://schemas.openxmlformats.org/officeDocument/2006/relationships/image" Target="../media/image26.tiff"/><Relationship Id="rId3" Type="http://schemas.openxmlformats.org/officeDocument/2006/relationships/image" Target="../media/image21.svg"/><Relationship Id="rId7" Type="http://schemas.openxmlformats.org/officeDocument/2006/relationships/image" Target="../media/image25.tiff"/><Relationship Id="rId2" Type="http://schemas.openxmlformats.org/officeDocument/2006/relationships/image" Target="../media/image20.png"/><Relationship Id="rId1" Type="http://schemas.openxmlformats.org/officeDocument/2006/relationships/slideLayout" Target="../slideLayouts/slideLayout2.xml"/><Relationship Id="rId6" Type="http://schemas.openxmlformats.org/officeDocument/2006/relationships/image" Target="../media/image24.tiff"/><Relationship Id="rId5" Type="http://schemas.openxmlformats.org/officeDocument/2006/relationships/image" Target="../media/image23.svg"/><Relationship Id="rId4" Type="http://schemas.openxmlformats.org/officeDocument/2006/relationships/image" Target="../media/image22.png"/><Relationship Id="rId9" Type="http://schemas.openxmlformats.org/officeDocument/2006/relationships/image" Target="../media/image27.tiff"/></Relationships>
</file>

<file path=ppt/slides/_rels/slide37.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9CC8F2-FED3-2C4E-8908-236B858ABBD6}"/>
              </a:ext>
            </a:extLst>
          </p:cNvPr>
          <p:cNvSpPr>
            <a:spLocks noGrp="1"/>
          </p:cNvSpPr>
          <p:nvPr>
            <p:ph type="ctrTitle"/>
          </p:nvPr>
        </p:nvSpPr>
        <p:spPr/>
        <p:txBody>
          <a:bodyPr>
            <a:normAutofit fontScale="90000"/>
          </a:bodyPr>
          <a:lstStyle/>
          <a:p>
            <a:r>
              <a:rPr lang="en-US" dirty="0"/>
              <a:t>EEOB 590A: </a:t>
            </a:r>
            <a:br>
              <a:rPr lang="en-US" dirty="0"/>
            </a:br>
            <a:r>
              <a:rPr lang="en-US" dirty="0"/>
              <a:t>Data Management and Reproducible Research</a:t>
            </a:r>
          </a:p>
        </p:txBody>
      </p:sp>
      <p:sp>
        <p:nvSpPr>
          <p:cNvPr id="3" name="Subtitle 2">
            <a:extLst>
              <a:ext uri="{FF2B5EF4-FFF2-40B4-BE49-F238E27FC236}">
                <a16:creationId xmlns:a16="http://schemas.microsoft.com/office/drawing/2014/main" id="{57364243-7215-A64F-BAC7-F6C4371804C4}"/>
              </a:ext>
            </a:extLst>
          </p:cNvPr>
          <p:cNvSpPr>
            <a:spLocks noGrp="1"/>
          </p:cNvSpPr>
          <p:nvPr>
            <p:ph type="subTitle" idx="1"/>
          </p:nvPr>
        </p:nvSpPr>
        <p:spPr>
          <a:xfrm>
            <a:off x="1371600" y="4293030"/>
            <a:ext cx="6400800" cy="1345769"/>
          </a:xfrm>
        </p:spPr>
        <p:txBody>
          <a:bodyPr/>
          <a:lstStyle/>
          <a:p>
            <a:r>
              <a:rPr lang="en-US" dirty="0"/>
              <a:t>8 September 2021</a:t>
            </a:r>
          </a:p>
        </p:txBody>
      </p:sp>
      <p:sp>
        <p:nvSpPr>
          <p:cNvPr id="4" name="Slide Number Placeholder 3">
            <a:extLst>
              <a:ext uri="{FF2B5EF4-FFF2-40B4-BE49-F238E27FC236}">
                <a16:creationId xmlns:a16="http://schemas.microsoft.com/office/drawing/2014/main" id="{AB5D1847-C71B-C74C-8627-4BA6D4FEF422}"/>
              </a:ext>
            </a:extLst>
          </p:cNvPr>
          <p:cNvSpPr>
            <a:spLocks noGrp="1"/>
          </p:cNvSpPr>
          <p:nvPr>
            <p:ph type="sldNum" sz="quarter" idx="12"/>
          </p:nvPr>
        </p:nvSpPr>
        <p:spPr/>
        <p:txBody>
          <a:bodyPr/>
          <a:lstStyle/>
          <a:p>
            <a:fld id="{D9789731-A746-844E-BF8E-88C39D2D62E5}" type="slidenum">
              <a:rPr lang="en-US" smtClean="0"/>
              <a:t>1</a:t>
            </a:fld>
            <a:endParaRPr lang="en-US" dirty="0"/>
          </a:p>
        </p:txBody>
      </p:sp>
    </p:spTree>
    <p:extLst>
      <p:ext uri="{BB962C8B-B14F-4D97-AF65-F5344CB8AC3E}">
        <p14:creationId xmlns:p14="http://schemas.microsoft.com/office/powerpoint/2010/main" val="28567339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22AC55-4B2B-364F-8406-91EA2A2118CE}"/>
              </a:ext>
            </a:extLst>
          </p:cNvPr>
          <p:cNvSpPr>
            <a:spLocks noGrp="1"/>
          </p:cNvSpPr>
          <p:nvPr>
            <p:ph type="title"/>
          </p:nvPr>
        </p:nvSpPr>
        <p:spPr/>
        <p:txBody>
          <a:bodyPr/>
          <a:lstStyle/>
          <a:p>
            <a:r>
              <a:rPr lang="en-US" dirty="0">
                <a:solidFill>
                  <a:schemeClr val="accent1"/>
                </a:solidFill>
              </a:rPr>
              <a:t>2. File organization</a:t>
            </a:r>
          </a:p>
        </p:txBody>
      </p:sp>
      <p:sp>
        <p:nvSpPr>
          <p:cNvPr id="3" name="Content Placeholder 2">
            <a:extLst>
              <a:ext uri="{FF2B5EF4-FFF2-40B4-BE49-F238E27FC236}">
                <a16:creationId xmlns:a16="http://schemas.microsoft.com/office/drawing/2014/main" id="{ABEE7961-248E-7E49-99E5-FB010D9E0B70}"/>
              </a:ext>
            </a:extLst>
          </p:cNvPr>
          <p:cNvSpPr>
            <a:spLocks noGrp="1"/>
          </p:cNvSpPr>
          <p:nvPr>
            <p:ph idx="1"/>
          </p:nvPr>
        </p:nvSpPr>
        <p:spPr/>
        <p:txBody>
          <a:bodyPr/>
          <a:lstStyle/>
          <a:p>
            <a:r>
              <a:rPr lang="en-US" dirty="0"/>
              <a:t>Could get more complicated</a:t>
            </a:r>
          </a:p>
          <a:p>
            <a:r>
              <a:rPr lang="en-US" dirty="0"/>
              <a:t>Separate data from analysis for a particular manuscript</a:t>
            </a:r>
          </a:p>
          <a:p>
            <a:r>
              <a:rPr lang="en-US" dirty="0"/>
              <a:t>Use Box or GitHub? </a:t>
            </a:r>
          </a:p>
        </p:txBody>
      </p:sp>
      <p:sp>
        <p:nvSpPr>
          <p:cNvPr id="4" name="Slide Number Placeholder 3">
            <a:extLst>
              <a:ext uri="{FF2B5EF4-FFF2-40B4-BE49-F238E27FC236}">
                <a16:creationId xmlns:a16="http://schemas.microsoft.com/office/drawing/2014/main" id="{A6204C41-E77B-B945-9D48-7CB753BCA1B5}"/>
              </a:ext>
            </a:extLst>
          </p:cNvPr>
          <p:cNvSpPr>
            <a:spLocks noGrp="1"/>
          </p:cNvSpPr>
          <p:nvPr>
            <p:ph type="sldNum" sz="quarter" idx="12"/>
          </p:nvPr>
        </p:nvSpPr>
        <p:spPr/>
        <p:txBody>
          <a:bodyPr/>
          <a:lstStyle/>
          <a:p>
            <a:fld id="{D9789731-A746-844E-BF8E-88C39D2D62E5}" type="slidenum">
              <a:rPr lang="en-US" smtClean="0"/>
              <a:t>10</a:t>
            </a:fld>
            <a:endParaRPr lang="en-US"/>
          </a:p>
        </p:txBody>
      </p:sp>
    </p:spTree>
    <p:extLst>
      <p:ext uri="{BB962C8B-B14F-4D97-AF65-F5344CB8AC3E}">
        <p14:creationId xmlns:p14="http://schemas.microsoft.com/office/powerpoint/2010/main" val="21734385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457200" y="274638"/>
            <a:ext cx="8229600" cy="1143000"/>
          </a:xfrm>
          <a:prstGeom prst="rect">
            <a:avLst/>
          </a:prstGeom>
        </p:spPr>
        <p:txBody>
          <a:bodyPr anchor="ctr">
            <a:normAutofit/>
          </a:bodyPr>
          <a:lstStyle/>
          <a:p>
            <a:r>
              <a:rPr lang="en-US" dirty="0"/>
              <a:t>3. What is “Reproducible research”?</a:t>
            </a:r>
          </a:p>
        </p:txBody>
      </p:sp>
      <p:graphicFrame>
        <p:nvGraphicFramePr>
          <p:cNvPr id="5" name="Content Placeholder 1">
            <a:extLst>
              <a:ext uri="{FF2B5EF4-FFF2-40B4-BE49-F238E27FC236}">
                <a16:creationId xmlns:a16="http://schemas.microsoft.com/office/drawing/2014/main" id="{6B4DBF23-B8DB-4A96-821C-0B9348EB5EBC}"/>
              </a:ext>
            </a:extLst>
          </p:cNvPr>
          <p:cNvGraphicFramePr>
            <a:graphicFrameLocks noGrp="1"/>
          </p:cNvGraphicFramePr>
          <p:nvPr>
            <p:ph idx="1"/>
            <p:extLst>
              <p:ext uri="{D42A27DB-BD31-4B8C-83A1-F6EECF244321}">
                <p14:modId xmlns:p14="http://schemas.microsoft.com/office/powerpoint/2010/main" val="1763699036"/>
              </p:ext>
            </p:extLst>
          </p:nvPr>
        </p:nvGraphicFramePr>
        <p:xfrm>
          <a:off x="457200" y="1481328"/>
          <a:ext cx="8229600" cy="45259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Rectangle 1">
            <a:extLst>
              <a:ext uri="{FF2B5EF4-FFF2-40B4-BE49-F238E27FC236}">
                <a16:creationId xmlns:a16="http://schemas.microsoft.com/office/drawing/2014/main" id="{43226D6D-3808-B349-8A2C-987C3C8A5EB3}"/>
              </a:ext>
            </a:extLst>
          </p:cNvPr>
          <p:cNvSpPr/>
          <p:nvPr/>
        </p:nvSpPr>
        <p:spPr>
          <a:xfrm>
            <a:off x="747132" y="5828875"/>
            <a:ext cx="7649736" cy="923330"/>
          </a:xfrm>
          <a:prstGeom prst="rect">
            <a:avLst/>
          </a:prstGeom>
        </p:spPr>
        <p:txBody>
          <a:bodyPr wrap="square">
            <a:spAutoFit/>
          </a:bodyPr>
          <a:lstStyle/>
          <a:p>
            <a:pPr algn="ctr"/>
            <a:r>
              <a:rPr lang="en-US" dirty="0">
                <a:latin typeface="Times" pitchFamily="2" charset="0"/>
              </a:rPr>
              <a:t>Research is reproducible when others can reproduce the results of a scientific study given only the original data, code, and documentation (</a:t>
            </a:r>
            <a:r>
              <a:rPr lang="en-US" dirty="0" err="1">
                <a:latin typeface="Times" pitchFamily="2" charset="0"/>
              </a:rPr>
              <a:t>Essawy</a:t>
            </a:r>
            <a:r>
              <a:rPr lang="en-US" dirty="0">
                <a:latin typeface="Times" pitchFamily="2" charset="0"/>
              </a:rPr>
              <a:t> et al. 2020). From Alston &amp; Rick 2020</a:t>
            </a:r>
            <a:endParaRPr lang="en-US" dirty="0">
              <a:effectLst/>
              <a:latin typeface="Times" pitchFamily="2" charset="0"/>
            </a:endParaRPr>
          </a:p>
        </p:txBody>
      </p:sp>
    </p:spTree>
    <p:extLst>
      <p:ext uri="{BB962C8B-B14F-4D97-AF65-F5344CB8AC3E}">
        <p14:creationId xmlns:p14="http://schemas.microsoft.com/office/powerpoint/2010/main" val="1037409055"/>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AsOne/>
      </p:bldGraphic>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Reproducible Research</a:t>
            </a:r>
          </a:p>
        </p:txBody>
      </p:sp>
      <p:sp>
        <p:nvSpPr>
          <p:cNvPr id="12" name="Freeform 11"/>
          <p:cNvSpPr/>
          <p:nvPr/>
        </p:nvSpPr>
        <p:spPr>
          <a:xfrm>
            <a:off x="1010440" y="1976640"/>
            <a:ext cx="8133560" cy="2662263"/>
          </a:xfrm>
          <a:custGeom>
            <a:avLst/>
            <a:gdLst>
              <a:gd name="connsiteX0" fmla="*/ 0 w 7453746"/>
              <a:gd name="connsiteY0" fmla="*/ 193964 h 2175164"/>
              <a:gd name="connsiteX1" fmla="*/ 55418 w 7453746"/>
              <a:gd name="connsiteY1" fmla="*/ 1163782 h 2175164"/>
              <a:gd name="connsiteX2" fmla="*/ 4100946 w 7453746"/>
              <a:gd name="connsiteY2" fmla="*/ 1039091 h 2175164"/>
              <a:gd name="connsiteX3" fmla="*/ 4170218 w 7453746"/>
              <a:gd name="connsiteY3" fmla="*/ 2175164 h 2175164"/>
              <a:gd name="connsiteX4" fmla="*/ 7453746 w 7453746"/>
              <a:gd name="connsiteY4" fmla="*/ 2147454 h 2175164"/>
              <a:gd name="connsiteX5" fmla="*/ 7093527 w 7453746"/>
              <a:gd name="connsiteY5" fmla="*/ 0 h 2175164"/>
              <a:gd name="connsiteX6" fmla="*/ 41564 w 7453746"/>
              <a:gd name="connsiteY6" fmla="*/ 152400 h 2175164"/>
              <a:gd name="connsiteX7" fmla="*/ 0 w 7453746"/>
              <a:gd name="connsiteY7" fmla="*/ 193964 h 2175164"/>
              <a:gd name="connsiteX0" fmla="*/ 0 w 7453746"/>
              <a:gd name="connsiteY0" fmla="*/ 193964 h 2175164"/>
              <a:gd name="connsiteX1" fmla="*/ 55418 w 7453746"/>
              <a:gd name="connsiteY1" fmla="*/ 1163782 h 2175164"/>
              <a:gd name="connsiteX2" fmla="*/ 4184073 w 7453746"/>
              <a:gd name="connsiteY2" fmla="*/ 1205345 h 2175164"/>
              <a:gd name="connsiteX3" fmla="*/ 4170218 w 7453746"/>
              <a:gd name="connsiteY3" fmla="*/ 2175164 h 2175164"/>
              <a:gd name="connsiteX4" fmla="*/ 7453746 w 7453746"/>
              <a:gd name="connsiteY4" fmla="*/ 2147454 h 2175164"/>
              <a:gd name="connsiteX5" fmla="*/ 7093527 w 7453746"/>
              <a:gd name="connsiteY5" fmla="*/ 0 h 2175164"/>
              <a:gd name="connsiteX6" fmla="*/ 41564 w 7453746"/>
              <a:gd name="connsiteY6" fmla="*/ 152400 h 2175164"/>
              <a:gd name="connsiteX7" fmla="*/ 0 w 7453746"/>
              <a:gd name="connsiteY7" fmla="*/ 193964 h 2175164"/>
              <a:gd name="connsiteX0" fmla="*/ 0 w 7453746"/>
              <a:gd name="connsiteY0" fmla="*/ 41564 h 2022764"/>
              <a:gd name="connsiteX1" fmla="*/ 55418 w 7453746"/>
              <a:gd name="connsiteY1" fmla="*/ 1011382 h 2022764"/>
              <a:gd name="connsiteX2" fmla="*/ 4184073 w 7453746"/>
              <a:gd name="connsiteY2" fmla="*/ 1052945 h 2022764"/>
              <a:gd name="connsiteX3" fmla="*/ 4170218 w 7453746"/>
              <a:gd name="connsiteY3" fmla="*/ 2022764 h 2022764"/>
              <a:gd name="connsiteX4" fmla="*/ 7453746 w 7453746"/>
              <a:gd name="connsiteY4" fmla="*/ 1995054 h 2022764"/>
              <a:gd name="connsiteX5" fmla="*/ 7370618 w 7453746"/>
              <a:gd name="connsiteY5" fmla="*/ 69273 h 2022764"/>
              <a:gd name="connsiteX6" fmla="*/ 41564 w 7453746"/>
              <a:gd name="connsiteY6" fmla="*/ 0 h 2022764"/>
              <a:gd name="connsiteX7" fmla="*/ 0 w 7453746"/>
              <a:gd name="connsiteY7" fmla="*/ 41564 h 2022764"/>
              <a:gd name="connsiteX0" fmla="*/ 13854 w 7467600"/>
              <a:gd name="connsiteY0" fmla="*/ 41564 h 2022764"/>
              <a:gd name="connsiteX1" fmla="*/ 0 w 7467600"/>
              <a:gd name="connsiteY1" fmla="*/ 1025237 h 2022764"/>
              <a:gd name="connsiteX2" fmla="*/ 4197927 w 7467600"/>
              <a:gd name="connsiteY2" fmla="*/ 1052945 h 2022764"/>
              <a:gd name="connsiteX3" fmla="*/ 4184072 w 7467600"/>
              <a:gd name="connsiteY3" fmla="*/ 2022764 h 2022764"/>
              <a:gd name="connsiteX4" fmla="*/ 7467600 w 7467600"/>
              <a:gd name="connsiteY4" fmla="*/ 1995054 h 2022764"/>
              <a:gd name="connsiteX5" fmla="*/ 7384472 w 7467600"/>
              <a:gd name="connsiteY5" fmla="*/ 69273 h 2022764"/>
              <a:gd name="connsiteX6" fmla="*/ 55418 w 7467600"/>
              <a:gd name="connsiteY6" fmla="*/ 0 h 2022764"/>
              <a:gd name="connsiteX7" fmla="*/ 13854 w 7467600"/>
              <a:gd name="connsiteY7" fmla="*/ 41564 h 2022764"/>
              <a:gd name="connsiteX0" fmla="*/ 13854 w 7481454"/>
              <a:gd name="connsiteY0" fmla="*/ 41564 h 2022764"/>
              <a:gd name="connsiteX1" fmla="*/ 0 w 7481454"/>
              <a:gd name="connsiteY1" fmla="*/ 1025237 h 2022764"/>
              <a:gd name="connsiteX2" fmla="*/ 4197927 w 7481454"/>
              <a:gd name="connsiteY2" fmla="*/ 1052945 h 2022764"/>
              <a:gd name="connsiteX3" fmla="*/ 4184072 w 7481454"/>
              <a:gd name="connsiteY3" fmla="*/ 2022764 h 2022764"/>
              <a:gd name="connsiteX4" fmla="*/ 7467600 w 7481454"/>
              <a:gd name="connsiteY4" fmla="*/ 1995054 h 2022764"/>
              <a:gd name="connsiteX5" fmla="*/ 7481454 w 7481454"/>
              <a:gd name="connsiteY5" fmla="*/ 69273 h 2022764"/>
              <a:gd name="connsiteX6" fmla="*/ 55418 w 7481454"/>
              <a:gd name="connsiteY6" fmla="*/ 0 h 2022764"/>
              <a:gd name="connsiteX7" fmla="*/ 13854 w 7481454"/>
              <a:gd name="connsiteY7" fmla="*/ 41564 h 2022764"/>
              <a:gd name="connsiteX0" fmla="*/ 13854 w 7481454"/>
              <a:gd name="connsiteY0" fmla="*/ 41564 h 2022764"/>
              <a:gd name="connsiteX1" fmla="*/ 0 w 7481454"/>
              <a:gd name="connsiteY1" fmla="*/ 1025237 h 2022764"/>
              <a:gd name="connsiteX2" fmla="*/ 2722164 w 7481454"/>
              <a:gd name="connsiteY2" fmla="*/ 1039091 h 2022764"/>
              <a:gd name="connsiteX3" fmla="*/ 4184072 w 7481454"/>
              <a:gd name="connsiteY3" fmla="*/ 2022764 h 2022764"/>
              <a:gd name="connsiteX4" fmla="*/ 7467600 w 7481454"/>
              <a:gd name="connsiteY4" fmla="*/ 1995054 h 2022764"/>
              <a:gd name="connsiteX5" fmla="*/ 7481454 w 7481454"/>
              <a:gd name="connsiteY5" fmla="*/ 69273 h 2022764"/>
              <a:gd name="connsiteX6" fmla="*/ 55418 w 7481454"/>
              <a:gd name="connsiteY6" fmla="*/ 0 h 2022764"/>
              <a:gd name="connsiteX7" fmla="*/ 13854 w 7481454"/>
              <a:gd name="connsiteY7" fmla="*/ 41564 h 2022764"/>
              <a:gd name="connsiteX0" fmla="*/ 13854 w 7481454"/>
              <a:gd name="connsiteY0" fmla="*/ 41564 h 2618509"/>
              <a:gd name="connsiteX1" fmla="*/ 0 w 7481454"/>
              <a:gd name="connsiteY1" fmla="*/ 1025237 h 2618509"/>
              <a:gd name="connsiteX2" fmla="*/ 2722164 w 7481454"/>
              <a:gd name="connsiteY2" fmla="*/ 1039091 h 2618509"/>
              <a:gd name="connsiteX3" fmla="*/ 2631977 w 7481454"/>
              <a:gd name="connsiteY3" fmla="*/ 2618509 h 2618509"/>
              <a:gd name="connsiteX4" fmla="*/ 7467600 w 7481454"/>
              <a:gd name="connsiteY4" fmla="*/ 1995054 h 2618509"/>
              <a:gd name="connsiteX5" fmla="*/ 7481454 w 7481454"/>
              <a:gd name="connsiteY5" fmla="*/ 69273 h 2618509"/>
              <a:gd name="connsiteX6" fmla="*/ 55418 w 7481454"/>
              <a:gd name="connsiteY6" fmla="*/ 0 h 2618509"/>
              <a:gd name="connsiteX7" fmla="*/ 13854 w 7481454"/>
              <a:gd name="connsiteY7" fmla="*/ 41564 h 2618509"/>
              <a:gd name="connsiteX0" fmla="*/ 13854 w 7481454"/>
              <a:gd name="connsiteY0" fmla="*/ 41564 h 2687781"/>
              <a:gd name="connsiteX1" fmla="*/ 0 w 7481454"/>
              <a:gd name="connsiteY1" fmla="*/ 1025237 h 2687781"/>
              <a:gd name="connsiteX2" fmla="*/ 2722164 w 7481454"/>
              <a:gd name="connsiteY2" fmla="*/ 1039091 h 2687781"/>
              <a:gd name="connsiteX3" fmla="*/ 2631977 w 7481454"/>
              <a:gd name="connsiteY3" fmla="*/ 2618509 h 2687781"/>
              <a:gd name="connsiteX4" fmla="*/ 7454878 w 7481454"/>
              <a:gd name="connsiteY4" fmla="*/ 2687781 h 2687781"/>
              <a:gd name="connsiteX5" fmla="*/ 7481454 w 7481454"/>
              <a:gd name="connsiteY5" fmla="*/ 69273 h 2687781"/>
              <a:gd name="connsiteX6" fmla="*/ 55418 w 7481454"/>
              <a:gd name="connsiteY6" fmla="*/ 0 h 2687781"/>
              <a:gd name="connsiteX7" fmla="*/ 13854 w 7481454"/>
              <a:gd name="connsiteY7" fmla="*/ 41564 h 2687781"/>
              <a:gd name="connsiteX0" fmla="*/ 13854 w 7481454"/>
              <a:gd name="connsiteY0" fmla="*/ 41564 h 2701637"/>
              <a:gd name="connsiteX1" fmla="*/ 0 w 7481454"/>
              <a:gd name="connsiteY1" fmla="*/ 1025237 h 2701637"/>
              <a:gd name="connsiteX2" fmla="*/ 2722164 w 7481454"/>
              <a:gd name="connsiteY2" fmla="*/ 1039091 h 2701637"/>
              <a:gd name="connsiteX3" fmla="*/ 2644699 w 7481454"/>
              <a:gd name="connsiteY3" fmla="*/ 2701637 h 2701637"/>
              <a:gd name="connsiteX4" fmla="*/ 7454878 w 7481454"/>
              <a:gd name="connsiteY4" fmla="*/ 2687781 h 2701637"/>
              <a:gd name="connsiteX5" fmla="*/ 7481454 w 7481454"/>
              <a:gd name="connsiteY5" fmla="*/ 69273 h 2701637"/>
              <a:gd name="connsiteX6" fmla="*/ 55418 w 7481454"/>
              <a:gd name="connsiteY6" fmla="*/ 0 h 2701637"/>
              <a:gd name="connsiteX7" fmla="*/ 13854 w 7481454"/>
              <a:gd name="connsiteY7" fmla="*/ 41564 h 2701637"/>
              <a:gd name="connsiteX0" fmla="*/ 13854 w 7481454"/>
              <a:gd name="connsiteY0" fmla="*/ 41564 h 2701637"/>
              <a:gd name="connsiteX1" fmla="*/ 0 w 7481454"/>
              <a:gd name="connsiteY1" fmla="*/ 1025237 h 2701637"/>
              <a:gd name="connsiteX2" fmla="*/ 2633110 w 7481454"/>
              <a:gd name="connsiteY2" fmla="*/ 1052945 h 2701637"/>
              <a:gd name="connsiteX3" fmla="*/ 2644699 w 7481454"/>
              <a:gd name="connsiteY3" fmla="*/ 2701637 h 2701637"/>
              <a:gd name="connsiteX4" fmla="*/ 7454878 w 7481454"/>
              <a:gd name="connsiteY4" fmla="*/ 2687781 h 2701637"/>
              <a:gd name="connsiteX5" fmla="*/ 7481454 w 7481454"/>
              <a:gd name="connsiteY5" fmla="*/ 69273 h 2701637"/>
              <a:gd name="connsiteX6" fmla="*/ 55418 w 7481454"/>
              <a:gd name="connsiteY6" fmla="*/ 0 h 2701637"/>
              <a:gd name="connsiteX7" fmla="*/ 13854 w 7481454"/>
              <a:gd name="connsiteY7" fmla="*/ 41564 h 2701637"/>
              <a:gd name="connsiteX0" fmla="*/ 13854 w 7481454"/>
              <a:gd name="connsiteY0" fmla="*/ 41564 h 2701637"/>
              <a:gd name="connsiteX1" fmla="*/ 0 w 7481454"/>
              <a:gd name="connsiteY1" fmla="*/ 1025237 h 2701637"/>
              <a:gd name="connsiteX2" fmla="*/ 2633110 w 7481454"/>
              <a:gd name="connsiteY2" fmla="*/ 803563 h 2701637"/>
              <a:gd name="connsiteX3" fmla="*/ 2644699 w 7481454"/>
              <a:gd name="connsiteY3" fmla="*/ 2701637 h 2701637"/>
              <a:gd name="connsiteX4" fmla="*/ 7454878 w 7481454"/>
              <a:gd name="connsiteY4" fmla="*/ 2687781 h 2701637"/>
              <a:gd name="connsiteX5" fmla="*/ 7481454 w 7481454"/>
              <a:gd name="connsiteY5" fmla="*/ 69273 h 2701637"/>
              <a:gd name="connsiteX6" fmla="*/ 55418 w 7481454"/>
              <a:gd name="connsiteY6" fmla="*/ 0 h 2701637"/>
              <a:gd name="connsiteX7" fmla="*/ 13854 w 7481454"/>
              <a:gd name="connsiteY7" fmla="*/ 41564 h 2701637"/>
              <a:gd name="connsiteX0" fmla="*/ 13854 w 7481454"/>
              <a:gd name="connsiteY0" fmla="*/ 41564 h 2701637"/>
              <a:gd name="connsiteX1" fmla="*/ 0 w 7481454"/>
              <a:gd name="connsiteY1" fmla="*/ 775855 h 2701637"/>
              <a:gd name="connsiteX2" fmla="*/ 2633110 w 7481454"/>
              <a:gd name="connsiteY2" fmla="*/ 803563 h 2701637"/>
              <a:gd name="connsiteX3" fmla="*/ 2644699 w 7481454"/>
              <a:gd name="connsiteY3" fmla="*/ 2701637 h 2701637"/>
              <a:gd name="connsiteX4" fmla="*/ 7454878 w 7481454"/>
              <a:gd name="connsiteY4" fmla="*/ 2687781 h 2701637"/>
              <a:gd name="connsiteX5" fmla="*/ 7481454 w 7481454"/>
              <a:gd name="connsiteY5" fmla="*/ 69273 h 2701637"/>
              <a:gd name="connsiteX6" fmla="*/ 55418 w 7481454"/>
              <a:gd name="connsiteY6" fmla="*/ 0 h 2701637"/>
              <a:gd name="connsiteX7" fmla="*/ 13854 w 7481454"/>
              <a:gd name="connsiteY7" fmla="*/ 41564 h 2701637"/>
              <a:gd name="connsiteX0" fmla="*/ 13854 w 7481454"/>
              <a:gd name="connsiteY0" fmla="*/ 41564 h 2701637"/>
              <a:gd name="connsiteX1" fmla="*/ 0 w 7481454"/>
              <a:gd name="connsiteY1" fmla="*/ 775855 h 2701637"/>
              <a:gd name="connsiteX2" fmla="*/ 2620387 w 7481454"/>
              <a:gd name="connsiteY2" fmla="*/ 651163 h 2701637"/>
              <a:gd name="connsiteX3" fmla="*/ 2644699 w 7481454"/>
              <a:gd name="connsiteY3" fmla="*/ 2701637 h 2701637"/>
              <a:gd name="connsiteX4" fmla="*/ 7454878 w 7481454"/>
              <a:gd name="connsiteY4" fmla="*/ 2687781 h 2701637"/>
              <a:gd name="connsiteX5" fmla="*/ 7481454 w 7481454"/>
              <a:gd name="connsiteY5" fmla="*/ 69273 h 2701637"/>
              <a:gd name="connsiteX6" fmla="*/ 55418 w 7481454"/>
              <a:gd name="connsiteY6" fmla="*/ 0 h 2701637"/>
              <a:gd name="connsiteX7" fmla="*/ 13854 w 7481454"/>
              <a:gd name="connsiteY7" fmla="*/ 41564 h 2701637"/>
              <a:gd name="connsiteX0" fmla="*/ 1132 w 7468732"/>
              <a:gd name="connsiteY0" fmla="*/ 41564 h 2701637"/>
              <a:gd name="connsiteX1" fmla="*/ 0 w 7468732"/>
              <a:gd name="connsiteY1" fmla="*/ 651164 h 2701637"/>
              <a:gd name="connsiteX2" fmla="*/ 2607665 w 7468732"/>
              <a:gd name="connsiteY2" fmla="*/ 651163 h 2701637"/>
              <a:gd name="connsiteX3" fmla="*/ 2631977 w 7468732"/>
              <a:gd name="connsiteY3" fmla="*/ 2701637 h 2701637"/>
              <a:gd name="connsiteX4" fmla="*/ 7442156 w 7468732"/>
              <a:gd name="connsiteY4" fmla="*/ 2687781 h 2701637"/>
              <a:gd name="connsiteX5" fmla="*/ 7468732 w 7468732"/>
              <a:gd name="connsiteY5" fmla="*/ 69273 h 2701637"/>
              <a:gd name="connsiteX6" fmla="*/ 42696 w 7468732"/>
              <a:gd name="connsiteY6" fmla="*/ 0 h 2701637"/>
              <a:gd name="connsiteX7" fmla="*/ 1132 w 7468732"/>
              <a:gd name="connsiteY7" fmla="*/ 41564 h 2701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68732" h="2701637">
                <a:moveTo>
                  <a:pt x="1132" y="41564"/>
                </a:moveTo>
                <a:cubicBezTo>
                  <a:pt x="755" y="244764"/>
                  <a:pt x="377" y="447964"/>
                  <a:pt x="0" y="651164"/>
                </a:cubicBezTo>
                <a:lnTo>
                  <a:pt x="2607665" y="651163"/>
                </a:lnTo>
                <a:lnTo>
                  <a:pt x="2631977" y="2701637"/>
                </a:lnTo>
                <a:lnTo>
                  <a:pt x="7442156" y="2687781"/>
                </a:lnTo>
                <a:lnTo>
                  <a:pt x="7468732" y="69273"/>
                </a:lnTo>
                <a:lnTo>
                  <a:pt x="42696" y="0"/>
                </a:lnTo>
                <a:lnTo>
                  <a:pt x="1132" y="41564"/>
                </a:lnTo>
                <a:close/>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p:cNvSpPr txBox="1"/>
          <p:nvPr/>
        </p:nvSpPr>
        <p:spPr>
          <a:xfrm>
            <a:off x="169235" y="3410406"/>
            <a:ext cx="3772605" cy="646331"/>
          </a:xfrm>
          <a:prstGeom prst="rect">
            <a:avLst/>
          </a:prstGeom>
          <a:noFill/>
        </p:spPr>
        <p:txBody>
          <a:bodyPr wrap="square" rtlCol="0">
            <a:spAutoFit/>
          </a:bodyPr>
          <a:lstStyle/>
          <a:p>
            <a:r>
              <a:rPr lang="en-US" dirty="0"/>
              <a:t>Reproducible research == making this </a:t>
            </a:r>
            <a:r>
              <a:rPr lang="en-US"/>
              <a:t>whole process open and repeatable</a:t>
            </a:r>
          </a:p>
        </p:txBody>
      </p:sp>
      <p:sp>
        <p:nvSpPr>
          <p:cNvPr id="22" name="TextBox 21"/>
          <p:cNvSpPr txBox="1"/>
          <p:nvPr/>
        </p:nvSpPr>
        <p:spPr>
          <a:xfrm>
            <a:off x="162888" y="1417638"/>
            <a:ext cx="588623" cy="369332"/>
          </a:xfrm>
          <a:prstGeom prst="rect">
            <a:avLst/>
          </a:prstGeom>
          <a:noFill/>
        </p:spPr>
        <p:txBody>
          <a:bodyPr wrap="none" rtlCol="0">
            <a:spAutoFit/>
          </a:bodyPr>
          <a:lstStyle/>
          <a:p>
            <a:r>
              <a:rPr lang="en-US" dirty="0"/>
              <a:t>Plan</a:t>
            </a:r>
          </a:p>
        </p:txBody>
      </p:sp>
      <p:sp>
        <p:nvSpPr>
          <p:cNvPr id="24" name="TextBox 23"/>
          <p:cNvSpPr txBox="1"/>
          <p:nvPr/>
        </p:nvSpPr>
        <p:spPr>
          <a:xfrm>
            <a:off x="996587" y="1990495"/>
            <a:ext cx="1143646" cy="646331"/>
          </a:xfrm>
          <a:prstGeom prst="rect">
            <a:avLst/>
          </a:prstGeom>
          <a:noFill/>
        </p:spPr>
        <p:txBody>
          <a:bodyPr wrap="none" rtlCol="0">
            <a:spAutoFit/>
          </a:bodyPr>
          <a:lstStyle/>
          <a:p>
            <a:r>
              <a:rPr lang="en-US" dirty="0"/>
              <a:t>Collect</a:t>
            </a:r>
          </a:p>
          <a:p>
            <a:r>
              <a:rPr lang="en-US" dirty="0"/>
              <a:t>(raw data)</a:t>
            </a:r>
          </a:p>
        </p:txBody>
      </p:sp>
      <p:sp>
        <p:nvSpPr>
          <p:cNvPr id="25" name="TextBox 24"/>
          <p:cNvSpPr txBox="1"/>
          <p:nvPr/>
        </p:nvSpPr>
        <p:spPr>
          <a:xfrm>
            <a:off x="2133440" y="2105892"/>
            <a:ext cx="1605568" cy="369332"/>
          </a:xfrm>
          <a:prstGeom prst="rect">
            <a:avLst/>
          </a:prstGeom>
          <a:noFill/>
        </p:spPr>
        <p:txBody>
          <a:bodyPr wrap="none" rtlCol="0">
            <a:spAutoFit/>
          </a:bodyPr>
          <a:lstStyle/>
          <a:p>
            <a:r>
              <a:rPr lang="en-US" dirty="0"/>
              <a:t>Quality Control</a:t>
            </a:r>
          </a:p>
        </p:txBody>
      </p:sp>
      <p:sp>
        <p:nvSpPr>
          <p:cNvPr id="27" name="TextBox 26"/>
          <p:cNvSpPr txBox="1"/>
          <p:nvPr/>
        </p:nvSpPr>
        <p:spPr>
          <a:xfrm>
            <a:off x="4008429" y="2105892"/>
            <a:ext cx="1107996" cy="369332"/>
          </a:xfrm>
          <a:prstGeom prst="rect">
            <a:avLst/>
          </a:prstGeom>
          <a:noFill/>
        </p:spPr>
        <p:txBody>
          <a:bodyPr wrap="none" rtlCol="0">
            <a:spAutoFit/>
          </a:bodyPr>
          <a:lstStyle/>
          <a:p>
            <a:r>
              <a:rPr lang="en-US" dirty="0"/>
              <a:t>Metadata</a:t>
            </a:r>
          </a:p>
        </p:txBody>
      </p:sp>
      <p:sp>
        <p:nvSpPr>
          <p:cNvPr id="28" name="TextBox 27"/>
          <p:cNvSpPr txBox="1"/>
          <p:nvPr/>
        </p:nvSpPr>
        <p:spPr>
          <a:xfrm>
            <a:off x="5613997" y="1976640"/>
            <a:ext cx="1149674" cy="646331"/>
          </a:xfrm>
          <a:prstGeom prst="rect">
            <a:avLst/>
          </a:prstGeom>
          <a:noFill/>
        </p:spPr>
        <p:txBody>
          <a:bodyPr wrap="none" rtlCol="0">
            <a:spAutoFit/>
          </a:bodyPr>
          <a:lstStyle/>
          <a:p>
            <a:r>
              <a:rPr lang="en-US"/>
              <a:t>Preserve </a:t>
            </a:r>
          </a:p>
          <a:p>
            <a:r>
              <a:rPr lang="en-US" dirty="0"/>
              <a:t>(tidy data)</a:t>
            </a:r>
          </a:p>
        </p:txBody>
      </p:sp>
      <p:sp>
        <p:nvSpPr>
          <p:cNvPr id="30" name="TextBox 29"/>
          <p:cNvSpPr txBox="1"/>
          <p:nvPr/>
        </p:nvSpPr>
        <p:spPr>
          <a:xfrm>
            <a:off x="6511663" y="2964965"/>
            <a:ext cx="1174585" cy="646331"/>
          </a:xfrm>
          <a:prstGeom prst="rect">
            <a:avLst/>
          </a:prstGeom>
          <a:noFill/>
        </p:spPr>
        <p:txBody>
          <a:bodyPr wrap="square" rtlCol="0">
            <a:spAutoFit/>
          </a:bodyPr>
          <a:lstStyle/>
          <a:p>
            <a:r>
              <a:rPr lang="en-US" dirty="0"/>
              <a:t>Analyze &amp; Graph</a:t>
            </a:r>
          </a:p>
        </p:txBody>
      </p:sp>
      <p:sp>
        <p:nvSpPr>
          <p:cNvPr id="31" name="TextBox 30"/>
          <p:cNvSpPr txBox="1"/>
          <p:nvPr/>
        </p:nvSpPr>
        <p:spPr>
          <a:xfrm>
            <a:off x="4131860" y="3241964"/>
            <a:ext cx="984565" cy="369332"/>
          </a:xfrm>
          <a:prstGeom prst="rect">
            <a:avLst/>
          </a:prstGeom>
          <a:noFill/>
        </p:spPr>
        <p:txBody>
          <a:bodyPr wrap="none" rtlCol="0">
            <a:spAutoFit/>
          </a:bodyPr>
          <a:lstStyle/>
          <a:p>
            <a:r>
              <a:rPr lang="en-US"/>
              <a:t>Discover</a:t>
            </a:r>
          </a:p>
        </p:txBody>
      </p:sp>
      <p:sp>
        <p:nvSpPr>
          <p:cNvPr id="33" name="TextBox 32"/>
          <p:cNvSpPr txBox="1"/>
          <p:nvPr/>
        </p:nvSpPr>
        <p:spPr>
          <a:xfrm>
            <a:off x="5116425" y="4193370"/>
            <a:ext cx="1035348" cy="369332"/>
          </a:xfrm>
          <a:prstGeom prst="rect">
            <a:avLst/>
          </a:prstGeom>
          <a:noFill/>
        </p:spPr>
        <p:txBody>
          <a:bodyPr wrap="none" rtlCol="0">
            <a:spAutoFit/>
          </a:bodyPr>
          <a:lstStyle/>
          <a:p>
            <a:r>
              <a:rPr lang="en-US"/>
              <a:t>Integrate</a:t>
            </a:r>
          </a:p>
        </p:txBody>
      </p:sp>
      <p:cxnSp>
        <p:nvCxnSpPr>
          <p:cNvPr id="34" name="Straight Arrow Connector 33"/>
          <p:cNvCxnSpPr>
            <a:stCxn id="25" idx="3"/>
            <a:endCxn id="27" idx="1"/>
          </p:cNvCxnSpPr>
          <p:nvPr/>
        </p:nvCxnSpPr>
        <p:spPr>
          <a:xfrm>
            <a:off x="751511" y="1602304"/>
            <a:ext cx="245076" cy="6836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p:cNvCxnSpPr>
            <a:stCxn id="27" idx="3"/>
            <a:endCxn id="28" idx="1"/>
          </p:cNvCxnSpPr>
          <p:nvPr/>
        </p:nvCxnSpPr>
        <p:spPr>
          <a:xfrm>
            <a:off x="5116425" y="2290558"/>
            <a:ext cx="497572" cy="92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a:cxnSpLocks/>
          </p:cNvCxnSpPr>
          <p:nvPr/>
        </p:nvCxnSpPr>
        <p:spPr>
          <a:xfrm>
            <a:off x="6138947" y="2470666"/>
            <a:ext cx="335285" cy="6651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a:stCxn id="31" idx="2"/>
            <a:endCxn id="34" idx="3"/>
          </p:cNvCxnSpPr>
          <p:nvPr/>
        </p:nvCxnSpPr>
        <p:spPr>
          <a:xfrm flipH="1">
            <a:off x="5116425" y="2470666"/>
            <a:ext cx="997966" cy="955964"/>
          </a:xfrm>
          <a:prstGeom prst="straightConnector1">
            <a:avLst/>
          </a:prstGeom>
          <a:ln w="15875">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a:stCxn id="34" idx="3"/>
            <a:endCxn id="35" idx="0"/>
          </p:cNvCxnSpPr>
          <p:nvPr/>
        </p:nvCxnSpPr>
        <p:spPr>
          <a:xfrm>
            <a:off x="5116425" y="3426630"/>
            <a:ext cx="517674" cy="766740"/>
          </a:xfrm>
          <a:prstGeom prst="straightConnector1">
            <a:avLst/>
          </a:prstGeom>
          <a:ln w="15875">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a:stCxn id="35" idx="0"/>
            <a:endCxn id="33" idx="1"/>
          </p:cNvCxnSpPr>
          <p:nvPr/>
        </p:nvCxnSpPr>
        <p:spPr>
          <a:xfrm flipV="1">
            <a:off x="5634099" y="3288131"/>
            <a:ext cx="877564" cy="905239"/>
          </a:xfrm>
          <a:prstGeom prst="straightConnector1">
            <a:avLst/>
          </a:prstGeom>
          <a:ln w="15875">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a:stCxn id="33" idx="3"/>
          </p:cNvCxnSpPr>
          <p:nvPr/>
        </p:nvCxnSpPr>
        <p:spPr>
          <a:xfrm>
            <a:off x="7686248" y="3288131"/>
            <a:ext cx="250277" cy="902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3" name="TextBox 42"/>
          <p:cNvSpPr txBox="1"/>
          <p:nvPr/>
        </p:nvSpPr>
        <p:spPr>
          <a:xfrm>
            <a:off x="7936525" y="2973987"/>
            <a:ext cx="1254574" cy="646331"/>
          </a:xfrm>
          <a:prstGeom prst="rect">
            <a:avLst/>
          </a:prstGeom>
          <a:noFill/>
        </p:spPr>
        <p:txBody>
          <a:bodyPr wrap="none" rtlCol="0">
            <a:spAutoFit/>
          </a:bodyPr>
          <a:lstStyle/>
          <a:p>
            <a:r>
              <a:rPr lang="en-US" dirty="0"/>
              <a:t>Published</a:t>
            </a:r>
          </a:p>
          <a:p>
            <a:r>
              <a:rPr lang="en-US" dirty="0"/>
              <a:t>Manuscript</a:t>
            </a:r>
          </a:p>
        </p:txBody>
      </p:sp>
      <p:sp>
        <p:nvSpPr>
          <p:cNvPr id="2" name="TextBox 1">
            <a:extLst>
              <a:ext uri="{FF2B5EF4-FFF2-40B4-BE49-F238E27FC236}">
                <a16:creationId xmlns:a16="http://schemas.microsoft.com/office/drawing/2014/main" id="{CB2E8B70-63D8-5A4D-A956-CBBA8E475EDA}"/>
              </a:ext>
            </a:extLst>
          </p:cNvPr>
          <p:cNvSpPr txBox="1"/>
          <p:nvPr/>
        </p:nvSpPr>
        <p:spPr>
          <a:xfrm>
            <a:off x="825190" y="6556918"/>
            <a:ext cx="3363357" cy="369332"/>
          </a:xfrm>
          <a:prstGeom prst="rect">
            <a:avLst/>
          </a:prstGeom>
          <a:noFill/>
        </p:spPr>
        <p:txBody>
          <a:bodyPr wrap="none" rtlCol="0">
            <a:spAutoFit/>
          </a:bodyPr>
          <a:lstStyle/>
          <a:p>
            <a:r>
              <a:rPr lang="en-US" dirty="0"/>
              <a:t>Adapted from </a:t>
            </a:r>
            <a:r>
              <a:rPr lang="en-US" dirty="0" err="1"/>
              <a:t>DataOne</a:t>
            </a:r>
            <a:r>
              <a:rPr lang="en-US" dirty="0"/>
              <a:t> BP Primer</a:t>
            </a:r>
          </a:p>
        </p:txBody>
      </p:sp>
      <p:cxnSp>
        <p:nvCxnSpPr>
          <p:cNvPr id="23" name="Straight Arrow Connector 22">
            <a:extLst>
              <a:ext uri="{FF2B5EF4-FFF2-40B4-BE49-F238E27FC236}">
                <a16:creationId xmlns:a16="http://schemas.microsoft.com/office/drawing/2014/main" id="{05DD0463-2ECD-2845-86A4-F80F887F4054}"/>
              </a:ext>
            </a:extLst>
          </p:cNvPr>
          <p:cNvCxnSpPr/>
          <p:nvPr/>
        </p:nvCxnSpPr>
        <p:spPr>
          <a:xfrm>
            <a:off x="2014706" y="2290558"/>
            <a:ext cx="13987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FC301E0C-9115-B449-93B5-AD8B868C019C}"/>
              </a:ext>
            </a:extLst>
          </p:cNvPr>
          <p:cNvCxnSpPr/>
          <p:nvPr/>
        </p:nvCxnSpPr>
        <p:spPr>
          <a:xfrm>
            <a:off x="3775644" y="2290558"/>
            <a:ext cx="29713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F2020218-6711-9243-9324-FA6A2845223E}"/>
              </a:ext>
            </a:extLst>
          </p:cNvPr>
          <p:cNvCxnSpPr/>
          <p:nvPr/>
        </p:nvCxnSpPr>
        <p:spPr>
          <a:xfrm>
            <a:off x="5227265" y="2290558"/>
            <a:ext cx="376409" cy="478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94314408"/>
      </p:ext>
    </p:extLst>
  </p:cSld>
  <p:clrMapOvr>
    <a:masterClrMapping/>
  </p:clrMapOvr>
  <p:transition spd="med">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8D2371F-01E1-2B4A-A0CC-DD405BF0E1D9}"/>
              </a:ext>
            </a:extLst>
          </p:cNvPr>
          <p:cNvSpPr>
            <a:spLocks noGrp="1"/>
          </p:cNvSpPr>
          <p:nvPr>
            <p:ph type="title"/>
          </p:nvPr>
        </p:nvSpPr>
        <p:spPr>
          <a:xfrm>
            <a:off x="457200" y="1824469"/>
            <a:ext cx="8229600" cy="1143000"/>
          </a:xfrm>
        </p:spPr>
        <p:txBody>
          <a:bodyPr>
            <a:normAutofit fontScale="90000"/>
          </a:bodyPr>
          <a:lstStyle/>
          <a:p>
            <a:r>
              <a:rPr lang="en-US" dirty="0"/>
              <a:t>What practical things can you do to make your research reproducible? </a:t>
            </a:r>
          </a:p>
        </p:txBody>
      </p:sp>
    </p:spTree>
    <p:extLst>
      <p:ext uri="{BB962C8B-B14F-4D97-AF65-F5344CB8AC3E}">
        <p14:creationId xmlns:p14="http://schemas.microsoft.com/office/powerpoint/2010/main" val="790427420"/>
      </p:ext>
    </p:extLst>
  </p:cSld>
  <p:clrMapOvr>
    <a:masterClrMapping/>
  </p:clrMapOvr>
  <p:transition spd="med">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FCC0-D11D-484B-AC7F-2AC00EB7D643}"/>
              </a:ext>
            </a:extLst>
          </p:cNvPr>
          <p:cNvSpPr>
            <a:spLocks noGrp="1"/>
          </p:cNvSpPr>
          <p:nvPr>
            <p:ph type="title"/>
          </p:nvPr>
        </p:nvSpPr>
        <p:spPr>
          <a:xfrm>
            <a:off x="457200" y="-155453"/>
            <a:ext cx="8229600" cy="1143000"/>
          </a:xfrm>
        </p:spPr>
        <p:txBody>
          <a:bodyPr/>
          <a:lstStyle/>
          <a:p>
            <a:r>
              <a:rPr lang="en-US" dirty="0"/>
              <a:t>Open Science</a:t>
            </a:r>
          </a:p>
        </p:txBody>
      </p:sp>
      <p:pic>
        <p:nvPicPr>
          <p:cNvPr id="4" name="Picture 3">
            <a:extLst>
              <a:ext uri="{FF2B5EF4-FFF2-40B4-BE49-F238E27FC236}">
                <a16:creationId xmlns:a16="http://schemas.microsoft.com/office/drawing/2014/main" id="{F329C9F0-265D-FF48-8616-99E8C18B25FC}"/>
              </a:ext>
            </a:extLst>
          </p:cNvPr>
          <p:cNvPicPr>
            <a:picLocks noChangeAspect="1"/>
          </p:cNvPicPr>
          <p:nvPr/>
        </p:nvPicPr>
        <p:blipFill>
          <a:blip r:embed="rId2"/>
          <a:stretch>
            <a:fillRect/>
          </a:stretch>
        </p:blipFill>
        <p:spPr>
          <a:xfrm>
            <a:off x="0" y="3192237"/>
            <a:ext cx="9144000" cy="3563219"/>
          </a:xfrm>
          <a:prstGeom prst="rect">
            <a:avLst/>
          </a:prstGeom>
        </p:spPr>
      </p:pic>
      <p:sp>
        <p:nvSpPr>
          <p:cNvPr id="5" name="TextBox 4">
            <a:extLst>
              <a:ext uri="{FF2B5EF4-FFF2-40B4-BE49-F238E27FC236}">
                <a16:creationId xmlns:a16="http://schemas.microsoft.com/office/drawing/2014/main" id="{B9FDE9B6-D4EE-0F46-BDEE-32954CCD302C}"/>
              </a:ext>
            </a:extLst>
          </p:cNvPr>
          <p:cNvSpPr txBox="1"/>
          <p:nvPr/>
        </p:nvSpPr>
        <p:spPr>
          <a:xfrm>
            <a:off x="1689314" y="2822905"/>
            <a:ext cx="5544403" cy="369332"/>
          </a:xfrm>
          <a:prstGeom prst="rect">
            <a:avLst/>
          </a:prstGeom>
          <a:noFill/>
        </p:spPr>
        <p:txBody>
          <a:bodyPr wrap="none" rtlCol="0">
            <a:spAutoFit/>
          </a:bodyPr>
          <a:lstStyle/>
          <a:p>
            <a:r>
              <a:rPr lang="en-US" dirty="0"/>
              <a:t>Go to </a:t>
            </a:r>
            <a:r>
              <a:rPr lang="en-US" dirty="0">
                <a:hlinkClick r:id="rId3"/>
              </a:rPr>
              <a:t>https://osf.io</a:t>
            </a:r>
            <a:r>
              <a:rPr lang="en-US" dirty="0"/>
              <a:t> and search for a topic of your interest</a:t>
            </a:r>
          </a:p>
        </p:txBody>
      </p:sp>
      <p:sp>
        <p:nvSpPr>
          <p:cNvPr id="6" name="Rectangle 5">
            <a:extLst>
              <a:ext uri="{FF2B5EF4-FFF2-40B4-BE49-F238E27FC236}">
                <a16:creationId xmlns:a16="http://schemas.microsoft.com/office/drawing/2014/main" id="{8BAA51E8-4FDF-AB41-A613-8C61066748E8}"/>
              </a:ext>
            </a:extLst>
          </p:cNvPr>
          <p:cNvSpPr/>
          <p:nvPr/>
        </p:nvSpPr>
        <p:spPr>
          <a:xfrm>
            <a:off x="249852" y="1073899"/>
            <a:ext cx="8423328" cy="1477328"/>
          </a:xfrm>
          <a:prstGeom prst="rect">
            <a:avLst/>
          </a:prstGeom>
        </p:spPr>
        <p:txBody>
          <a:bodyPr wrap="square">
            <a:spAutoFit/>
          </a:bodyPr>
          <a:lstStyle/>
          <a:p>
            <a:r>
              <a:rPr lang="en-US" dirty="0">
                <a:solidFill>
                  <a:srgbClr val="333333"/>
                </a:solidFill>
                <a:latin typeface="Lato"/>
              </a:rPr>
              <a:t>Goal: To make the primary outputs of publicly funded research results – publications and the research data – publicly accessible in digital format with no or minimal restriction. To extend the principles of openness to the whole research cycle, fostering sharing and collaboration as early as possible thus entailing a systemic change to the way science and research is done. </a:t>
            </a:r>
            <a:r>
              <a:rPr lang="en-US" sz="1100" dirty="0">
                <a:solidFill>
                  <a:srgbClr val="333333"/>
                </a:solidFill>
                <a:latin typeface="Lato"/>
              </a:rPr>
              <a:t>https://</a:t>
            </a:r>
            <a:r>
              <a:rPr lang="en-US" sz="1100" dirty="0" err="1">
                <a:solidFill>
                  <a:srgbClr val="333333"/>
                </a:solidFill>
                <a:latin typeface="Lato"/>
              </a:rPr>
              <a:t>www.fosteropenscience.eu</a:t>
            </a:r>
            <a:r>
              <a:rPr lang="en-US" sz="1100" dirty="0">
                <a:solidFill>
                  <a:srgbClr val="333333"/>
                </a:solidFill>
                <a:latin typeface="Lato"/>
              </a:rPr>
              <a:t>/content/what-open-science-introduction</a:t>
            </a:r>
            <a:endParaRPr lang="en-US" sz="1100" dirty="0"/>
          </a:p>
        </p:txBody>
      </p:sp>
    </p:spTree>
    <p:extLst>
      <p:ext uri="{BB962C8B-B14F-4D97-AF65-F5344CB8AC3E}">
        <p14:creationId xmlns:p14="http://schemas.microsoft.com/office/powerpoint/2010/main" val="3770978771"/>
      </p:ext>
    </p:extLst>
  </p:cSld>
  <p:clrMapOvr>
    <a:masterClrMapping/>
  </p:clrMapOvr>
  <p:transition spd="med">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72D75E5-8BE2-6041-AA1D-A2A79C62568A}"/>
              </a:ext>
            </a:extLst>
          </p:cNvPr>
          <p:cNvSpPr>
            <a:spLocks noGrp="1"/>
          </p:cNvSpPr>
          <p:nvPr>
            <p:ph type="title"/>
          </p:nvPr>
        </p:nvSpPr>
        <p:spPr>
          <a:xfrm>
            <a:off x="348710" y="0"/>
            <a:ext cx="8229600" cy="1143000"/>
          </a:xfrm>
        </p:spPr>
        <p:txBody>
          <a:bodyPr/>
          <a:lstStyle/>
          <a:p>
            <a:r>
              <a:rPr lang="en-US" dirty="0"/>
              <a:t>Open Science</a:t>
            </a:r>
          </a:p>
        </p:txBody>
      </p:sp>
      <p:pic>
        <p:nvPicPr>
          <p:cNvPr id="5" name="Picture 4">
            <a:extLst>
              <a:ext uri="{FF2B5EF4-FFF2-40B4-BE49-F238E27FC236}">
                <a16:creationId xmlns:a16="http://schemas.microsoft.com/office/drawing/2014/main" id="{09A96B03-2C93-8C47-810F-641E53E07CA1}"/>
              </a:ext>
            </a:extLst>
          </p:cNvPr>
          <p:cNvPicPr>
            <a:picLocks noChangeAspect="1"/>
          </p:cNvPicPr>
          <p:nvPr/>
        </p:nvPicPr>
        <p:blipFill>
          <a:blip r:embed="rId2"/>
          <a:stretch>
            <a:fillRect/>
          </a:stretch>
        </p:blipFill>
        <p:spPr>
          <a:xfrm>
            <a:off x="588934" y="1603618"/>
            <a:ext cx="7749153" cy="4824677"/>
          </a:xfrm>
          <a:prstGeom prst="rect">
            <a:avLst/>
          </a:prstGeom>
        </p:spPr>
      </p:pic>
    </p:spTree>
    <p:extLst>
      <p:ext uri="{BB962C8B-B14F-4D97-AF65-F5344CB8AC3E}">
        <p14:creationId xmlns:p14="http://schemas.microsoft.com/office/powerpoint/2010/main" val="3098544099"/>
      </p:ext>
    </p:extLst>
  </p:cSld>
  <p:clrMapOvr>
    <a:masterClrMapping/>
  </p:clrMapOvr>
  <p:transition spd="med">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0"/>
            <a:ext cx="8229600" cy="1143000"/>
          </a:xfrm>
        </p:spPr>
        <p:txBody>
          <a:bodyPr/>
          <a:lstStyle/>
          <a:p>
            <a:r>
              <a:rPr lang="en-US" dirty="0">
                <a:solidFill>
                  <a:schemeClr val="accent1">
                    <a:lumMod val="75000"/>
                  </a:schemeClr>
                </a:solidFill>
              </a:rPr>
              <a:t>4. Data management plan</a:t>
            </a:r>
          </a:p>
        </p:txBody>
      </p:sp>
      <p:sp>
        <p:nvSpPr>
          <p:cNvPr id="3" name="Slide Number Placeholder 2"/>
          <p:cNvSpPr>
            <a:spLocks noGrp="1"/>
          </p:cNvSpPr>
          <p:nvPr>
            <p:ph type="sldNum" sz="quarter" idx="12"/>
          </p:nvPr>
        </p:nvSpPr>
        <p:spPr/>
        <p:txBody>
          <a:bodyPr/>
          <a:lstStyle/>
          <a:p>
            <a:fld id="{D9789731-A746-844E-BF8E-88C39D2D62E5}" type="slidenum">
              <a:rPr lang="en-US" smtClean="0"/>
              <a:t>16</a:t>
            </a:fld>
            <a:endParaRPr lang="en-US"/>
          </a:p>
        </p:txBody>
      </p:sp>
    </p:spTree>
    <p:extLst>
      <p:ext uri="{BB962C8B-B14F-4D97-AF65-F5344CB8AC3E}">
        <p14:creationId xmlns:p14="http://schemas.microsoft.com/office/powerpoint/2010/main" val="31325753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Data management pipeline</a:t>
            </a:r>
          </a:p>
        </p:txBody>
      </p:sp>
      <p:sp>
        <p:nvSpPr>
          <p:cNvPr id="4" name="TextBox 3"/>
          <p:cNvSpPr txBox="1"/>
          <p:nvPr/>
        </p:nvSpPr>
        <p:spPr>
          <a:xfrm>
            <a:off x="162888" y="1417638"/>
            <a:ext cx="588623" cy="369332"/>
          </a:xfrm>
          <a:prstGeom prst="rect">
            <a:avLst/>
          </a:prstGeom>
          <a:noFill/>
        </p:spPr>
        <p:txBody>
          <a:bodyPr wrap="none" rtlCol="0">
            <a:spAutoFit/>
          </a:bodyPr>
          <a:lstStyle/>
          <a:p>
            <a:r>
              <a:rPr lang="en-US" dirty="0"/>
              <a:t>Plan</a:t>
            </a:r>
          </a:p>
        </p:txBody>
      </p:sp>
      <p:sp>
        <p:nvSpPr>
          <p:cNvPr id="5" name="TextBox 4"/>
          <p:cNvSpPr txBox="1"/>
          <p:nvPr/>
        </p:nvSpPr>
        <p:spPr>
          <a:xfrm>
            <a:off x="996587" y="2101334"/>
            <a:ext cx="825867" cy="369332"/>
          </a:xfrm>
          <a:prstGeom prst="rect">
            <a:avLst/>
          </a:prstGeom>
          <a:noFill/>
        </p:spPr>
        <p:txBody>
          <a:bodyPr wrap="none" rtlCol="0">
            <a:spAutoFit/>
          </a:bodyPr>
          <a:lstStyle/>
          <a:p>
            <a:r>
              <a:rPr lang="en-US" dirty="0"/>
              <a:t>Collect</a:t>
            </a:r>
          </a:p>
        </p:txBody>
      </p:sp>
      <p:sp>
        <p:nvSpPr>
          <p:cNvPr id="6" name="TextBox 5"/>
          <p:cNvSpPr txBox="1"/>
          <p:nvPr/>
        </p:nvSpPr>
        <p:spPr>
          <a:xfrm>
            <a:off x="2133440" y="2105892"/>
            <a:ext cx="1605568" cy="369332"/>
          </a:xfrm>
          <a:prstGeom prst="rect">
            <a:avLst/>
          </a:prstGeom>
          <a:noFill/>
        </p:spPr>
        <p:txBody>
          <a:bodyPr wrap="none" rtlCol="0">
            <a:spAutoFit/>
          </a:bodyPr>
          <a:lstStyle/>
          <a:p>
            <a:r>
              <a:rPr lang="en-US" dirty="0"/>
              <a:t>Quality Control</a:t>
            </a:r>
          </a:p>
        </p:txBody>
      </p:sp>
      <p:sp>
        <p:nvSpPr>
          <p:cNvPr id="7" name="TextBox 6"/>
          <p:cNvSpPr txBox="1"/>
          <p:nvPr/>
        </p:nvSpPr>
        <p:spPr>
          <a:xfrm>
            <a:off x="4008429" y="2105892"/>
            <a:ext cx="1107996" cy="369332"/>
          </a:xfrm>
          <a:prstGeom prst="rect">
            <a:avLst/>
          </a:prstGeom>
          <a:noFill/>
        </p:spPr>
        <p:txBody>
          <a:bodyPr wrap="none" rtlCol="0">
            <a:spAutoFit/>
          </a:bodyPr>
          <a:lstStyle/>
          <a:p>
            <a:r>
              <a:rPr lang="en-US" dirty="0"/>
              <a:t>Metadata</a:t>
            </a:r>
          </a:p>
        </p:txBody>
      </p:sp>
      <p:sp>
        <p:nvSpPr>
          <p:cNvPr id="8" name="TextBox 7"/>
          <p:cNvSpPr txBox="1"/>
          <p:nvPr/>
        </p:nvSpPr>
        <p:spPr>
          <a:xfrm>
            <a:off x="5613997" y="1962834"/>
            <a:ext cx="1228763" cy="646331"/>
          </a:xfrm>
          <a:prstGeom prst="rect">
            <a:avLst/>
          </a:prstGeom>
          <a:noFill/>
        </p:spPr>
        <p:txBody>
          <a:bodyPr wrap="square" rtlCol="0">
            <a:spAutoFit/>
          </a:bodyPr>
          <a:lstStyle/>
          <a:p>
            <a:r>
              <a:rPr lang="en-US" dirty="0"/>
              <a:t>Preserve &amp; share</a:t>
            </a:r>
          </a:p>
        </p:txBody>
      </p:sp>
      <p:sp>
        <p:nvSpPr>
          <p:cNvPr id="9" name="TextBox 8"/>
          <p:cNvSpPr txBox="1"/>
          <p:nvPr/>
        </p:nvSpPr>
        <p:spPr>
          <a:xfrm>
            <a:off x="6511663" y="2964965"/>
            <a:ext cx="1174585" cy="646331"/>
          </a:xfrm>
          <a:prstGeom prst="rect">
            <a:avLst/>
          </a:prstGeom>
          <a:noFill/>
        </p:spPr>
        <p:txBody>
          <a:bodyPr wrap="square" rtlCol="0">
            <a:spAutoFit/>
          </a:bodyPr>
          <a:lstStyle/>
          <a:p>
            <a:r>
              <a:rPr lang="en-US" dirty="0"/>
              <a:t>Analyze &amp; Graph</a:t>
            </a:r>
          </a:p>
        </p:txBody>
      </p:sp>
      <p:sp>
        <p:nvSpPr>
          <p:cNvPr id="10" name="TextBox 9"/>
          <p:cNvSpPr txBox="1"/>
          <p:nvPr/>
        </p:nvSpPr>
        <p:spPr>
          <a:xfrm>
            <a:off x="4131860" y="3241964"/>
            <a:ext cx="984565" cy="369332"/>
          </a:xfrm>
          <a:prstGeom prst="rect">
            <a:avLst/>
          </a:prstGeom>
          <a:noFill/>
        </p:spPr>
        <p:txBody>
          <a:bodyPr wrap="none" rtlCol="0">
            <a:spAutoFit/>
          </a:bodyPr>
          <a:lstStyle/>
          <a:p>
            <a:r>
              <a:rPr lang="en-US"/>
              <a:t>Discover</a:t>
            </a:r>
          </a:p>
        </p:txBody>
      </p:sp>
      <p:sp>
        <p:nvSpPr>
          <p:cNvPr id="11" name="TextBox 10"/>
          <p:cNvSpPr txBox="1"/>
          <p:nvPr/>
        </p:nvSpPr>
        <p:spPr>
          <a:xfrm>
            <a:off x="5116425" y="4193370"/>
            <a:ext cx="1035348" cy="369332"/>
          </a:xfrm>
          <a:prstGeom prst="rect">
            <a:avLst/>
          </a:prstGeom>
          <a:noFill/>
        </p:spPr>
        <p:txBody>
          <a:bodyPr wrap="none" rtlCol="0">
            <a:spAutoFit/>
          </a:bodyPr>
          <a:lstStyle/>
          <a:p>
            <a:r>
              <a:rPr lang="en-US"/>
              <a:t>Integrate</a:t>
            </a:r>
          </a:p>
        </p:txBody>
      </p:sp>
      <p:cxnSp>
        <p:nvCxnSpPr>
          <p:cNvPr id="13" name="Straight Arrow Connector 12"/>
          <p:cNvCxnSpPr>
            <a:stCxn id="4" idx="3"/>
            <a:endCxn id="5" idx="1"/>
          </p:cNvCxnSpPr>
          <p:nvPr/>
        </p:nvCxnSpPr>
        <p:spPr>
          <a:xfrm>
            <a:off x="751511" y="1602304"/>
            <a:ext cx="245076" cy="6836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stCxn id="5" idx="3"/>
            <a:endCxn id="6" idx="1"/>
          </p:cNvCxnSpPr>
          <p:nvPr/>
        </p:nvCxnSpPr>
        <p:spPr>
          <a:xfrm>
            <a:off x="1822454" y="2286000"/>
            <a:ext cx="310986" cy="45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a:stCxn id="6" idx="3"/>
            <a:endCxn id="7" idx="1"/>
          </p:cNvCxnSpPr>
          <p:nvPr/>
        </p:nvCxnSpPr>
        <p:spPr>
          <a:xfrm>
            <a:off x="3739008" y="2290558"/>
            <a:ext cx="26942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cxnSpLocks/>
            <a:stCxn id="7" idx="3"/>
            <a:endCxn id="8" idx="1"/>
          </p:cNvCxnSpPr>
          <p:nvPr/>
        </p:nvCxnSpPr>
        <p:spPr>
          <a:xfrm flipV="1">
            <a:off x="5116425" y="2286000"/>
            <a:ext cx="497572" cy="45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a:cxnSpLocks/>
            <a:stCxn id="8" idx="2"/>
            <a:endCxn id="9" idx="1"/>
          </p:cNvCxnSpPr>
          <p:nvPr/>
        </p:nvCxnSpPr>
        <p:spPr>
          <a:xfrm>
            <a:off x="6228379" y="2609165"/>
            <a:ext cx="283284" cy="6789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a:cxnSpLocks/>
            <a:stCxn id="8" idx="2"/>
            <a:endCxn id="10" idx="3"/>
          </p:cNvCxnSpPr>
          <p:nvPr/>
        </p:nvCxnSpPr>
        <p:spPr>
          <a:xfrm flipH="1">
            <a:off x="5116425" y="2609165"/>
            <a:ext cx="1111954" cy="817465"/>
          </a:xfrm>
          <a:prstGeom prst="straightConnector1">
            <a:avLst/>
          </a:prstGeom>
          <a:ln w="15875">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a:stCxn id="10" idx="3"/>
            <a:endCxn id="11" idx="0"/>
          </p:cNvCxnSpPr>
          <p:nvPr/>
        </p:nvCxnSpPr>
        <p:spPr>
          <a:xfrm>
            <a:off x="5116425" y="3426630"/>
            <a:ext cx="517674" cy="766740"/>
          </a:xfrm>
          <a:prstGeom prst="straightConnector1">
            <a:avLst/>
          </a:prstGeom>
          <a:ln w="15875">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a:stCxn id="11" idx="0"/>
            <a:endCxn id="9" idx="1"/>
          </p:cNvCxnSpPr>
          <p:nvPr/>
        </p:nvCxnSpPr>
        <p:spPr>
          <a:xfrm flipV="1">
            <a:off x="5634099" y="3288131"/>
            <a:ext cx="877564" cy="905239"/>
          </a:xfrm>
          <a:prstGeom prst="straightConnector1">
            <a:avLst/>
          </a:prstGeom>
          <a:ln w="15875">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a:stCxn id="9" idx="3"/>
            <a:endCxn id="58" idx="1"/>
          </p:cNvCxnSpPr>
          <p:nvPr/>
        </p:nvCxnSpPr>
        <p:spPr>
          <a:xfrm>
            <a:off x="7686248" y="3288131"/>
            <a:ext cx="250277" cy="902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8" name="TextBox 57"/>
          <p:cNvSpPr txBox="1"/>
          <p:nvPr/>
        </p:nvSpPr>
        <p:spPr>
          <a:xfrm>
            <a:off x="7936525" y="2973987"/>
            <a:ext cx="1254574" cy="646331"/>
          </a:xfrm>
          <a:prstGeom prst="rect">
            <a:avLst/>
          </a:prstGeom>
          <a:noFill/>
        </p:spPr>
        <p:txBody>
          <a:bodyPr wrap="none" rtlCol="0">
            <a:spAutoFit/>
          </a:bodyPr>
          <a:lstStyle/>
          <a:p>
            <a:r>
              <a:rPr lang="en-US" dirty="0"/>
              <a:t>Published</a:t>
            </a:r>
          </a:p>
          <a:p>
            <a:r>
              <a:rPr lang="en-US" dirty="0"/>
              <a:t>Manuscript</a:t>
            </a:r>
          </a:p>
        </p:txBody>
      </p:sp>
      <p:sp>
        <p:nvSpPr>
          <p:cNvPr id="2" name="Rectangle 1"/>
          <p:cNvSpPr/>
          <p:nvPr/>
        </p:nvSpPr>
        <p:spPr>
          <a:xfrm>
            <a:off x="996587" y="1786970"/>
            <a:ext cx="6102369" cy="859248"/>
          </a:xfrm>
          <a:prstGeom prst="rect">
            <a:avLst/>
          </a:prstGeom>
          <a:noFill/>
          <a:ln w="31750"/>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TextBox 11"/>
          <p:cNvSpPr txBox="1"/>
          <p:nvPr/>
        </p:nvSpPr>
        <p:spPr>
          <a:xfrm>
            <a:off x="2115254" y="1442941"/>
            <a:ext cx="2380075" cy="369332"/>
          </a:xfrm>
          <a:prstGeom prst="rect">
            <a:avLst/>
          </a:prstGeom>
          <a:noFill/>
        </p:spPr>
        <p:txBody>
          <a:bodyPr wrap="none" rtlCol="0">
            <a:spAutoFit/>
          </a:bodyPr>
          <a:lstStyle/>
          <a:p>
            <a:r>
              <a:rPr lang="en-US"/>
              <a:t>Data management plan</a:t>
            </a:r>
          </a:p>
        </p:txBody>
      </p:sp>
      <p:sp>
        <p:nvSpPr>
          <p:cNvPr id="14" name="Slide Number Placeholder 13"/>
          <p:cNvSpPr>
            <a:spLocks noGrp="1"/>
          </p:cNvSpPr>
          <p:nvPr>
            <p:ph type="sldNum" sz="quarter" idx="12"/>
          </p:nvPr>
        </p:nvSpPr>
        <p:spPr/>
        <p:txBody>
          <a:bodyPr/>
          <a:lstStyle/>
          <a:p>
            <a:fld id="{D9789731-A746-844E-BF8E-88C39D2D62E5}" type="slidenum">
              <a:rPr lang="en-US" smtClean="0"/>
              <a:t>17</a:t>
            </a:fld>
            <a:endParaRPr lang="en-US"/>
          </a:p>
        </p:txBody>
      </p:sp>
    </p:spTree>
    <p:extLst>
      <p:ext uri="{BB962C8B-B14F-4D97-AF65-F5344CB8AC3E}">
        <p14:creationId xmlns:p14="http://schemas.microsoft.com/office/powerpoint/2010/main" val="6032786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314" name="Title 1"/>
          <p:cNvSpPr>
            <a:spLocks noGrp="1"/>
          </p:cNvSpPr>
          <p:nvPr>
            <p:ph type="title"/>
          </p:nvPr>
        </p:nvSpPr>
        <p:spPr>
          <a:xfrm>
            <a:off x="1135719" y="513612"/>
            <a:ext cx="7420599" cy="1031216"/>
          </a:xfrm>
        </p:spPr>
        <p:txBody>
          <a:bodyPr anchor="b">
            <a:normAutofit/>
          </a:bodyPr>
          <a:lstStyle/>
          <a:p>
            <a:pPr>
              <a:lnSpc>
                <a:spcPct val="90000"/>
              </a:lnSpc>
            </a:pPr>
            <a:r>
              <a:rPr lang="en-US" sz="3700">
                <a:ea typeface="ＭＳ Ｐゴシック" pitchFamily="34" charset="-128"/>
              </a:rPr>
              <a:t>What is a Data Management Plan?</a:t>
            </a:r>
          </a:p>
        </p:txBody>
      </p:sp>
      <p:sp>
        <p:nvSpPr>
          <p:cNvPr id="72" name="Freeform: Shape 71">
            <a:extLst>
              <a:ext uri="{FF2B5EF4-FFF2-40B4-BE49-F238E27FC236}">
                <a16:creationId xmlns:a16="http://schemas.microsoft.com/office/drawing/2014/main" id="{C607803A-4E99-444E-94F7-8785CDDF58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85115" y="1884045"/>
            <a:ext cx="2456751" cy="2853308"/>
          </a:xfrm>
          <a:custGeom>
            <a:avLst/>
            <a:gdLst>
              <a:gd name="connsiteX0" fmla="*/ 3275668 w 3275668"/>
              <a:gd name="connsiteY0" fmla="*/ 2853308 h 2853308"/>
              <a:gd name="connsiteX1" fmla="*/ 655 w 3275668"/>
              <a:gd name="connsiteY1" fmla="*/ 2853308 h 2853308"/>
              <a:gd name="connsiteX2" fmla="*/ 0 w 3275668"/>
              <a:gd name="connsiteY2" fmla="*/ 2467565 h 2853308"/>
              <a:gd name="connsiteX3" fmla="*/ 2869894 w 3275668"/>
              <a:gd name="connsiteY3" fmla="*/ 2468888 h 2853308"/>
              <a:gd name="connsiteX4" fmla="*/ 2869894 w 3275668"/>
              <a:gd name="connsiteY4" fmla="*/ 0 h 2853308"/>
              <a:gd name="connsiteX5" fmla="*/ 3275668 w 3275668"/>
              <a:gd name="connsiteY5" fmla="*/ 0 h 2853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75668" h="2853308">
                <a:moveTo>
                  <a:pt x="3275668" y="2853308"/>
                </a:moveTo>
                <a:lnTo>
                  <a:pt x="655" y="2853308"/>
                </a:lnTo>
                <a:cubicBezTo>
                  <a:pt x="-655" y="2720171"/>
                  <a:pt x="1310" y="2600702"/>
                  <a:pt x="0" y="2467565"/>
                </a:cubicBezTo>
                <a:lnTo>
                  <a:pt x="2869894" y="2468888"/>
                </a:lnTo>
                <a:lnTo>
                  <a:pt x="2869894" y="0"/>
                </a:lnTo>
                <a:lnTo>
                  <a:pt x="3275668" y="0"/>
                </a:lnTo>
                <a:close/>
              </a:path>
            </a:pathLst>
          </a:custGeom>
          <a:solidFill>
            <a:srgbClr val="4C4C4C"/>
          </a:solidFill>
          <a:ln w="0">
            <a:noFill/>
            <a:prstDash val="solid"/>
            <a:round/>
            <a:headEnd/>
            <a:tailEnd/>
          </a:ln>
        </p:spPr>
      </p:sp>
      <p:sp>
        <p:nvSpPr>
          <p:cNvPr id="74" name="Freeform: Shape 73">
            <a:extLst>
              <a:ext uri="{FF2B5EF4-FFF2-40B4-BE49-F238E27FC236}">
                <a16:creationId xmlns:a16="http://schemas.microsoft.com/office/drawing/2014/main" id="{2989BE6A-C309-418E-8ADD-1616A98057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3041866" y="3222529"/>
            <a:ext cx="2432214" cy="2828156"/>
          </a:xfrm>
          <a:custGeom>
            <a:avLst/>
            <a:gdLst>
              <a:gd name="connsiteX0" fmla="*/ 2837178 w 3242952"/>
              <a:gd name="connsiteY0" fmla="*/ 0 h 2828156"/>
              <a:gd name="connsiteX1" fmla="*/ 3242952 w 3242952"/>
              <a:gd name="connsiteY1" fmla="*/ 0 h 2828156"/>
              <a:gd name="connsiteX2" fmla="*/ 3242952 w 3242952"/>
              <a:gd name="connsiteY2" fmla="*/ 2828156 h 2828156"/>
              <a:gd name="connsiteX3" fmla="*/ 0 w 3242952"/>
              <a:gd name="connsiteY3" fmla="*/ 2828156 h 2828156"/>
              <a:gd name="connsiteX4" fmla="*/ 0 w 3242952"/>
              <a:gd name="connsiteY4" fmla="*/ 2442859 h 2828156"/>
              <a:gd name="connsiteX5" fmla="*/ 2837178 w 3242952"/>
              <a:gd name="connsiteY5" fmla="*/ 2443295 h 2828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42952" h="2828156">
                <a:moveTo>
                  <a:pt x="2837178" y="0"/>
                </a:moveTo>
                <a:lnTo>
                  <a:pt x="3242952" y="0"/>
                </a:lnTo>
                <a:lnTo>
                  <a:pt x="3242952" y="2828156"/>
                </a:lnTo>
                <a:lnTo>
                  <a:pt x="0" y="2828156"/>
                </a:lnTo>
                <a:lnTo>
                  <a:pt x="0" y="2442859"/>
                </a:lnTo>
                <a:lnTo>
                  <a:pt x="2837178" y="2443295"/>
                </a:lnTo>
                <a:close/>
              </a:path>
            </a:pathLst>
          </a:custGeom>
          <a:solidFill>
            <a:srgbClr val="4C4C4C"/>
          </a:solidFill>
          <a:ln w="0">
            <a:noFill/>
            <a:prstDash val="solid"/>
            <a:round/>
            <a:headEnd/>
            <a:tailEnd/>
          </a:ln>
        </p:spPr>
        <p:txBody>
          <a:bodyPr wrap="square">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315" name="Content Placeholder 2"/>
          <p:cNvSpPr>
            <a:spLocks noGrp="1"/>
          </p:cNvSpPr>
          <p:nvPr>
            <p:ph idx="1"/>
          </p:nvPr>
        </p:nvSpPr>
        <p:spPr>
          <a:xfrm>
            <a:off x="5836028" y="1884045"/>
            <a:ext cx="3056959" cy="3782251"/>
          </a:xfrm>
        </p:spPr>
        <p:txBody>
          <a:bodyPr anchor="ctr">
            <a:normAutofit/>
          </a:bodyPr>
          <a:lstStyle/>
          <a:p>
            <a:pPr>
              <a:lnSpc>
                <a:spcPct val="90000"/>
              </a:lnSpc>
              <a:buClr>
                <a:schemeClr val="accent1">
                  <a:lumMod val="75000"/>
                </a:schemeClr>
              </a:buClr>
              <a:buSzPct val="95000"/>
            </a:pPr>
            <a:r>
              <a:rPr lang="en-US" sz="2000" dirty="0">
                <a:ea typeface="ＭＳ Ｐゴシック" pitchFamily="34" charset="-128"/>
              </a:rPr>
              <a:t>Formal document </a:t>
            </a:r>
          </a:p>
          <a:p>
            <a:pPr>
              <a:lnSpc>
                <a:spcPct val="90000"/>
              </a:lnSpc>
              <a:buClr>
                <a:schemeClr val="accent1">
                  <a:lumMod val="75000"/>
                </a:schemeClr>
              </a:buClr>
              <a:buSzPct val="95000"/>
            </a:pPr>
            <a:r>
              <a:rPr lang="en-US" sz="2000" dirty="0">
                <a:ea typeface="ＭＳ Ｐゴシック" pitchFamily="34" charset="-128"/>
              </a:rPr>
              <a:t>Outlines what you will do with your data during and after you complete your research</a:t>
            </a:r>
          </a:p>
          <a:p>
            <a:pPr>
              <a:lnSpc>
                <a:spcPct val="90000"/>
              </a:lnSpc>
              <a:buClr>
                <a:schemeClr val="accent1">
                  <a:lumMod val="75000"/>
                </a:schemeClr>
              </a:buClr>
              <a:buSzPct val="95000"/>
            </a:pPr>
            <a:r>
              <a:rPr lang="en-US" sz="2000" dirty="0">
                <a:ea typeface="ＭＳ Ｐゴシック" pitchFamily="34" charset="-128"/>
              </a:rPr>
              <a:t>Ensures your data is safe for the present and the future</a:t>
            </a:r>
          </a:p>
          <a:p>
            <a:pPr>
              <a:lnSpc>
                <a:spcPct val="90000"/>
              </a:lnSpc>
              <a:buClr>
                <a:schemeClr val="accent1">
                  <a:lumMod val="75000"/>
                </a:schemeClr>
              </a:buClr>
              <a:buSzPct val="95000"/>
            </a:pPr>
            <a:endParaRPr lang="en-US" sz="2000" b="1" dirty="0">
              <a:ea typeface="ＭＳ Ｐゴシック" pitchFamily="34" charset="-128"/>
            </a:endParaRPr>
          </a:p>
          <a:p>
            <a:pPr>
              <a:lnSpc>
                <a:spcPct val="90000"/>
              </a:lnSpc>
              <a:buClr>
                <a:schemeClr val="accent1">
                  <a:lumMod val="75000"/>
                </a:schemeClr>
              </a:buClr>
              <a:buSzPct val="95000"/>
            </a:pPr>
            <a:r>
              <a:rPr lang="en-US" sz="2000" dirty="0">
                <a:ea typeface="ＭＳ Ｐゴシック" pitchFamily="34" charset="-128"/>
              </a:rPr>
              <a:t>Required by most funding agencies now</a:t>
            </a:r>
          </a:p>
          <a:p>
            <a:pPr>
              <a:lnSpc>
                <a:spcPct val="90000"/>
              </a:lnSpc>
              <a:buFont typeface="Arial" pitchFamily="34" charset="0"/>
              <a:buChar char="•"/>
            </a:pPr>
            <a:endParaRPr lang="en-US" sz="1800" dirty="0">
              <a:ea typeface="ＭＳ Ｐゴシック" pitchFamily="34" charset="-128"/>
            </a:endParaRPr>
          </a:p>
        </p:txBody>
      </p:sp>
      <p:sp>
        <p:nvSpPr>
          <p:cNvPr id="20" name="Slide Number Placeholder 19"/>
          <p:cNvSpPr>
            <a:spLocks noGrp="1"/>
          </p:cNvSpPr>
          <p:nvPr>
            <p:ph type="sldNum" sz="quarter" idx="12"/>
          </p:nvPr>
        </p:nvSpPr>
        <p:spPr>
          <a:xfrm>
            <a:off x="6457950" y="6356350"/>
            <a:ext cx="2057400" cy="365125"/>
          </a:xfrm>
        </p:spPr>
        <p:txBody>
          <a:bodyPr>
            <a:normAutofit/>
          </a:bodyPr>
          <a:lstStyle/>
          <a:p>
            <a:pPr>
              <a:spcAft>
                <a:spcPts val="600"/>
              </a:spcAft>
            </a:pPr>
            <a:fld id="{D9789731-A746-844E-BF8E-88C39D2D62E5}" type="slidenum">
              <a:rPr lang="en-US" sz="1000">
                <a:solidFill>
                  <a:prstClr val="black">
                    <a:tint val="75000"/>
                  </a:prstClr>
                </a:solidFill>
              </a:rPr>
              <a:pPr>
                <a:spcAft>
                  <a:spcPts val="600"/>
                </a:spcAft>
              </a:pPr>
              <a:t>18</a:t>
            </a:fld>
            <a:endParaRPr lang="en-US" sz="1000">
              <a:solidFill>
                <a:prstClr val="black">
                  <a:tint val="75000"/>
                </a:prstClr>
              </a:solidFill>
            </a:endParaRPr>
          </a:p>
        </p:txBody>
      </p:sp>
      <p:pic>
        <p:nvPicPr>
          <p:cNvPr id="10" name="Picture 9">
            <a:extLst>
              <a:ext uri="{FF2B5EF4-FFF2-40B4-BE49-F238E27FC236}">
                <a16:creationId xmlns:a16="http://schemas.microsoft.com/office/drawing/2014/main" id="{403FF7FE-1D85-AA47-AB3C-5E96926FCB8E}"/>
              </a:ext>
            </a:extLst>
          </p:cNvPr>
          <p:cNvPicPr>
            <a:picLocks noChangeAspect="1"/>
          </p:cNvPicPr>
          <p:nvPr/>
        </p:nvPicPr>
        <p:blipFill rotWithShape="1">
          <a:blip r:embed="rId3"/>
          <a:srcRect t="9487"/>
          <a:stretch/>
        </p:blipFill>
        <p:spPr>
          <a:xfrm>
            <a:off x="1043981" y="3016683"/>
            <a:ext cx="3802037" cy="1720670"/>
          </a:xfrm>
          <a:prstGeom prst="rect">
            <a:avLst/>
          </a:prstGeom>
        </p:spPr>
      </p:pic>
    </p:spTree>
    <p:extLst>
      <p:ext uri="{BB962C8B-B14F-4D97-AF65-F5344CB8AC3E}">
        <p14:creationId xmlns:p14="http://schemas.microsoft.com/office/powerpoint/2010/main" val="23896297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AD7B44B6-F2A2-084B-802E-6A7866AD0009}"/>
              </a:ext>
            </a:extLst>
          </p:cNvPr>
          <p:cNvSpPr>
            <a:spLocks noGrp="1"/>
          </p:cNvSpPr>
          <p:nvPr>
            <p:ph type="sldNum" sz="quarter" idx="12"/>
          </p:nvPr>
        </p:nvSpPr>
        <p:spPr/>
        <p:txBody>
          <a:bodyPr/>
          <a:lstStyle/>
          <a:p>
            <a:fld id="{D9789731-A746-844E-BF8E-88C39D2D62E5}" type="slidenum">
              <a:rPr lang="en-US" smtClean="0"/>
              <a:t>19</a:t>
            </a:fld>
            <a:endParaRPr lang="en-US"/>
          </a:p>
        </p:txBody>
      </p:sp>
      <p:sp>
        <p:nvSpPr>
          <p:cNvPr id="6" name="TextBox 5">
            <a:extLst>
              <a:ext uri="{FF2B5EF4-FFF2-40B4-BE49-F238E27FC236}">
                <a16:creationId xmlns:a16="http://schemas.microsoft.com/office/drawing/2014/main" id="{824D7D42-3BA1-7042-AF4F-24E91DE27465}"/>
              </a:ext>
            </a:extLst>
          </p:cNvPr>
          <p:cNvSpPr txBox="1"/>
          <p:nvPr/>
        </p:nvSpPr>
        <p:spPr>
          <a:xfrm>
            <a:off x="458993" y="255432"/>
            <a:ext cx="8752683" cy="1077218"/>
          </a:xfrm>
          <a:prstGeom prst="rect">
            <a:avLst/>
          </a:prstGeom>
          <a:noFill/>
        </p:spPr>
        <p:txBody>
          <a:bodyPr wrap="square" rtlCol="0">
            <a:spAutoFit/>
          </a:bodyPr>
          <a:lstStyle/>
          <a:p>
            <a:pPr algn="ctr"/>
            <a:r>
              <a:rPr lang="en-US" sz="3200" dirty="0">
                <a:solidFill>
                  <a:schemeClr val="accent1"/>
                </a:solidFill>
                <a:latin typeface="+mj-lt"/>
              </a:rPr>
              <a:t>Data Management Plan – Swiss National Science Foundation</a:t>
            </a:r>
          </a:p>
        </p:txBody>
      </p:sp>
      <p:sp>
        <p:nvSpPr>
          <p:cNvPr id="7" name="TextBox 6">
            <a:extLst>
              <a:ext uri="{FF2B5EF4-FFF2-40B4-BE49-F238E27FC236}">
                <a16:creationId xmlns:a16="http://schemas.microsoft.com/office/drawing/2014/main" id="{66B2AE0E-F804-CC44-AC3F-DB5BAB761CBA}"/>
              </a:ext>
            </a:extLst>
          </p:cNvPr>
          <p:cNvSpPr txBox="1"/>
          <p:nvPr/>
        </p:nvSpPr>
        <p:spPr>
          <a:xfrm>
            <a:off x="519953" y="5802352"/>
            <a:ext cx="7934160" cy="369332"/>
          </a:xfrm>
          <a:prstGeom prst="rect">
            <a:avLst/>
          </a:prstGeom>
          <a:noFill/>
        </p:spPr>
        <p:txBody>
          <a:bodyPr wrap="none" rtlCol="0">
            <a:spAutoFit/>
          </a:bodyPr>
          <a:lstStyle/>
          <a:p>
            <a:r>
              <a:rPr lang="en-US" b="1" dirty="0"/>
              <a:t>If your funding agency doesn’t require a particular format, this one seems logical.</a:t>
            </a:r>
          </a:p>
        </p:txBody>
      </p:sp>
      <p:pic>
        <p:nvPicPr>
          <p:cNvPr id="8" name="Picture 7">
            <a:extLst>
              <a:ext uri="{FF2B5EF4-FFF2-40B4-BE49-F238E27FC236}">
                <a16:creationId xmlns:a16="http://schemas.microsoft.com/office/drawing/2014/main" id="{45566A63-4E8E-2D45-B186-FF4201735511}"/>
              </a:ext>
            </a:extLst>
          </p:cNvPr>
          <p:cNvPicPr>
            <a:picLocks noChangeAspect="1"/>
          </p:cNvPicPr>
          <p:nvPr/>
        </p:nvPicPr>
        <p:blipFill>
          <a:blip r:embed="rId3"/>
          <a:stretch>
            <a:fillRect/>
          </a:stretch>
        </p:blipFill>
        <p:spPr>
          <a:xfrm>
            <a:off x="0" y="1609651"/>
            <a:ext cx="9144000" cy="3638698"/>
          </a:xfrm>
          <a:prstGeom prst="rect">
            <a:avLst/>
          </a:prstGeom>
        </p:spPr>
      </p:pic>
    </p:spTree>
    <p:extLst>
      <p:ext uri="{BB962C8B-B14F-4D97-AF65-F5344CB8AC3E}">
        <p14:creationId xmlns:p14="http://schemas.microsoft.com/office/powerpoint/2010/main" val="30868599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Today’s Class</a:t>
            </a:r>
          </a:p>
        </p:txBody>
      </p:sp>
      <p:sp>
        <p:nvSpPr>
          <p:cNvPr id="3" name="Content Placeholder 2"/>
          <p:cNvSpPr>
            <a:spLocks noGrp="1"/>
          </p:cNvSpPr>
          <p:nvPr>
            <p:ph idx="1"/>
          </p:nvPr>
        </p:nvSpPr>
        <p:spPr>
          <a:xfrm>
            <a:off x="457200" y="1600200"/>
            <a:ext cx="8229600" cy="5257800"/>
          </a:xfrm>
        </p:spPr>
        <p:txBody>
          <a:bodyPr>
            <a:normAutofit/>
          </a:bodyPr>
          <a:lstStyle/>
          <a:p>
            <a:pPr marL="514350" indent="-514350">
              <a:buFont typeface="+mj-lt"/>
              <a:buAutoNum type="arabicPeriod"/>
            </a:pPr>
            <a:r>
              <a:rPr lang="en-US" dirty="0"/>
              <a:t>Why manage data?</a:t>
            </a:r>
          </a:p>
          <a:p>
            <a:pPr marL="514350" indent="-514350">
              <a:buFont typeface="+mj-lt"/>
              <a:buAutoNum type="arabicPeriod"/>
            </a:pPr>
            <a:r>
              <a:rPr lang="en-US" dirty="0"/>
              <a:t>File organization</a:t>
            </a:r>
          </a:p>
          <a:p>
            <a:pPr marL="514350" indent="-514350">
              <a:buFont typeface="+mj-lt"/>
              <a:buAutoNum type="arabicPeriod"/>
            </a:pPr>
            <a:r>
              <a:rPr lang="en-US" dirty="0"/>
              <a:t>Reproducible research </a:t>
            </a:r>
          </a:p>
          <a:p>
            <a:pPr marL="514350" indent="-514350">
              <a:buFont typeface="+mj-lt"/>
              <a:buAutoNum type="arabicPeriod"/>
            </a:pPr>
            <a:r>
              <a:rPr lang="en-US" dirty="0"/>
              <a:t>Data management plans</a:t>
            </a:r>
          </a:p>
          <a:p>
            <a:pPr marL="514350" indent="-514350">
              <a:buFont typeface="+mj-lt"/>
              <a:buAutoNum type="arabicPeriod"/>
            </a:pPr>
            <a:r>
              <a:rPr lang="en-US" dirty="0"/>
              <a:t>GitHub – brief intro</a:t>
            </a:r>
          </a:p>
          <a:p>
            <a:pPr marL="0" indent="0">
              <a:buNone/>
            </a:pPr>
            <a:endParaRPr lang="en-US" dirty="0"/>
          </a:p>
        </p:txBody>
      </p:sp>
      <p:sp>
        <p:nvSpPr>
          <p:cNvPr id="4" name="Slide Number Placeholder 3"/>
          <p:cNvSpPr>
            <a:spLocks noGrp="1"/>
          </p:cNvSpPr>
          <p:nvPr>
            <p:ph type="sldNum" sz="quarter" idx="12"/>
          </p:nvPr>
        </p:nvSpPr>
        <p:spPr/>
        <p:txBody>
          <a:bodyPr/>
          <a:lstStyle/>
          <a:p>
            <a:fld id="{D9789731-A746-844E-BF8E-88C39D2D62E5}" type="slidenum">
              <a:rPr lang="en-US" smtClean="0"/>
              <a:t>2</a:t>
            </a:fld>
            <a:endParaRPr lang="en-US"/>
          </a:p>
        </p:txBody>
      </p:sp>
    </p:spTree>
    <p:extLst>
      <p:ext uri="{BB962C8B-B14F-4D97-AF65-F5344CB8AC3E}">
        <p14:creationId xmlns:p14="http://schemas.microsoft.com/office/powerpoint/2010/main" val="361408793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4" name="Freeform: Shape 73">
            <a:extLst>
              <a:ext uri="{FF2B5EF4-FFF2-40B4-BE49-F238E27FC236}">
                <a16:creationId xmlns:a16="http://schemas.microsoft.com/office/drawing/2014/main" id="{46C2E80F-49A6-4372-B103-219D417A5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3072" y="470925"/>
            <a:ext cx="3285756" cy="5892104"/>
          </a:xfrm>
          <a:custGeom>
            <a:avLst/>
            <a:gdLst>
              <a:gd name="connsiteX0" fmla="*/ 0 w 4381009"/>
              <a:gd name="connsiteY0" fmla="*/ 0 h 5892104"/>
              <a:gd name="connsiteX1" fmla="*/ 4157628 w 4381009"/>
              <a:gd name="connsiteY1" fmla="*/ 0 h 5892104"/>
              <a:gd name="connsiteX2" fmla="*/ 4169302 w 4381009"/>
              <a:gd name="connsiteY2" fmla="*/ 68659 h 5892104"/>
              <a:gd name="connsiteX3" fmla="*/ 4191571 w 4381009"/>
              <a:gd name="connsiteY3" fmla="*/ 205472 h 5892104"/>
              <a:gd name="connsiteX4" fmla="*/ 4213368 w 4381009"/>
              <a:gd name="connsiteY4" fmla="*/ 342890 h 5892104"/>
              <a:gd name="connsiteX5" fmla="*/ 4232030 w 4381009"/>
              <a:gd name="connsiteY5" fmla="*/ 480913 h 5892104"/>
              <a:gd name="connsiteX6" fmla="*/ 4250848 w 4381009"/>
              <a:gd name="connsiteY6" fmla="*/ 618332 h 5892104"/>
              <a:gd name="connsiteX7" fmla="*/ 4268412 w 4381009"/>
              <a:gd name="connsiteY7" fmla="*/ 756355 h 5892104"/>
              <a:gd name="connsiteX8" fmla="*/ 4283467 w 4381009"/>
              <a:gd name="connsiteY8" fmla="*/ 892563 h 5892104"/>
              <a:gd name="connsiteX9" fmla="*/ 4297737 w 4381009"/>
              <a:gd name="connsiteY9" fmla="*/ 1030587 h 5892104"/>
              <a:gd name="connsiteX10" fmla="*/ 4310754 w 4381009"/>
              <a:gd name="connsiteY10" fmla="*/ 1168005 h 5892104"/>
              <a:gd name="connsiteX11" fmla="*/ 4322045 w 4381009"/>
              <a:gd name="connsiteY11" fmla="*/ 1303002 h 5892104"/>
              <a:gd name="connsiteX12" fmla="*/ 4333336 w 4381009"/>
              <a:gd name="connsiteY12" fmla="*/ 1439815 h 5892104"/>
              <a:gd name="connsiteX13" fmla="*/ 4342745 w 4381009"/>
              <a:gd name="connsiteY13" fmla="*/ 1574812 h 5892104"/>
              <a:gd name="connsiteX14" fmla="*/ 4350115 w 4381009"/>
              <a:gd name="connsiteY14" fmla="*/ 1709808 h 5892104"/>
              <a:gd name="connsiteX15" fmla="*/ 4357799 w 4381009"/>
              <a:gd name="connsiteY15" fmla="*/ 1844200 h 5892104"/>
              <a:gd name="connsiteX16" fmla="*/ 4364229 w 4381009"/>
              <a:gd name="connsiteY16" fmla="*/ 1977381 h 5892104"/>
              <a:gd name="connsiteX17" fmla="*/ 4368777 w 4381009"/>
              <a:gd name="connsiteY17" fmla="*/ 2109351 h 5892104"/>
              <a:gd name="connsiteX18" fmla="*/ 4372697 w 4381009"/>
              <a:gd name="connsiteY18" fmla="*/ 2241321 h 5892104"/>
              <a:gd name="connsiteX19" fmla="*/ 4376461 w 4381009"/>
              <a:gd name="connsiteY19" fmla="*/ 2372080 h 5892104"/>
              <a:gd name="connsiteX20" fmla="*/ 4378186 w 4381009"/>
              <a:gd name="connsiteY20" fmla="*/ 2501023 h 5892104"/>
              <a:gd name="connsiteX21" fmla="*/ 4380068 w 4381009"/>
              <a:gd name="connsiteY21" fmla="*/ 2629966 h 5892104"/>
              <a:gd name="connsiteX22" fmla="*/ 4381009 w 4381009"/>
              <a:gd name="connsiteY22" fmla="*/ 2757093 h 5892104"/>
              <a:gd name="connsiteX23" fmla="*/ 4380068 w 4381009"/>
              <a:gd name="connsiteY23" fmla="*/ 2883010 h 5892104"/>
              <a:gd name="connsiteX24" fmla="*/ 4380068 w 4381009"/>
              <a:gd name="connsiteY24" fmla="*/ 3007715 h 5892104"/>
              <a:gd name="connsiteX25" fmla="*/ 4378186 w 4381009"/>
              <a:gd name="connsiteY25" fmla="*/ 3131210 h 5892104"/>
              <a:gd name="connsiteX26" fmla="*/ 4375363 w 4381009"/>
              <a:gd name="connsiteY26" fmla="*/ 3252283 h 5892104"/>
              <a:gd name="connsiteX27" fmla="*/ 4372697 w 4381009"/>
              <a:gd name="connsiteY27" fmla="*/ 3372146 h 5892104"/>
              <a:gd name="connsiteX28" fmla="*/ 4369718 w 4381009"/>
              <a:gd name="connsiteY28" fmla="*/ 3489587 h 5892104"/>
              <a:gd name="connsiteX29" fmla="*/ 4365170 w 4381009"/>
              <a:gd name="connsiteY29" fmla="*/ 3606423 h 5892104"/>
              <a:gd name="connsiteX30" fmla="*/ 4360309 w 4381009"/>
              <a:gd name="connsiteY30" fmla="*/ 3721443 h 5892104"/>
              <a:gd name="connsiteX31" fmla="*/ 4355918 w 4381009"/>
              <a:gd name="connsiteY31" fmla="*/ 3834041 h 5892104"/>
              <a:gd name="connsiteX32" fmla="*/ 4343529 w 4381009"/>
              <a:gd name="connsiteY32" fmla="*/ 4053789 h 5892104"/>
              <a:gd name="connsiteX33" fmla="*/ 4330356 w 4381009"/>
              <a:gd name="connsiteY33" fmla="*/ 4264457 h 5892104"/>
              <a:gd name="connsiteX34" fmla="*/ 4316556 w 4381009"/>
              <a:gd name="connsiteY34" fmla="*/ 4466650 h 5892104"/>
              <a:gd name="connsiteX35" fmla="*/ 4301344 w 4381009"/>
              <a:gd name="connsiteY35" fmla="*/ 4657946 h 5892104"/>
              <a:gd name="connsiteX36" fmla="*/ 4285506 w 4381009"/>
              <a:gd name="connsiteY36" fmla="*/ 4840767 h 5892104"/>
              <a:gd name="connsiteX37" fmla="*/ 4268412 w 4381009"/>
              <a:gd name="connsiteY37" fmla="*/ 5010269 h 5892104"/>
              <a:gd name="connsiteX38" fmla="*/ 4251633 w 4381009"/>
              <a:gd name="connsiteY38" fmla="*/ 5169481 h 5892104"/>
              <a:gd name="connsiteX39" fmla="*/ 4234853 w 4381009"/>
              <a:gd name="connsiteY39" fmla="*/ 5315980 h 5892104"/>
              <a:gd name="connsiteX40" fmla="*/ 4219014 w 4381009"/>
              <a:gd name="connsiteY40" fmla="*/ 5450371 h 5892104"/>
              <a:gd name="connsiteX41" fmla="*/ 4203959 w 4381009"/>
              <a:gd name="connsiteY41" fmla="*/ 5569628 h 5892104"/>
              <a:gd name="connsiteX42" fmla="*/ 4189689 w 4381009"/>
              <a:gd name="connsiteY42" fmla="*/ 5677384 h 5892104"/>
              <a:gd name="connsiteX43" fmla="*/ 4177770 w 4381009"/>
              <a:gd name="connsiteY43" fmla="*/ 5768189 h 5892104"/>
              <a:gd name="connsiteX44" fmla="*/ 4166479 w 4381009"/>
              <a:gd name="connsiteY44" fmla="*/ 5844465 h 5892104"/>
              <a:gd name="connsiteX45" fmla="*/ 4159132 w 4381009"/>
              <a:gd name="connsiteY45" fmla="*/ 5892104 h 5892104"/>
              <a:gd name="connsiteX46" fmla="*/ 0 w 4381009"/>
              <a:gd name="connsiteY46" fmla="*/ 5892104 h 589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4381009" h="5892104">
                <a:moveTo>
                  <a:pt x="0" y="0"/>
                </a:moveTo>
                <a:lnTo>
                  <a:pt x="4157628" y="0"/>
                </a:lnTo>
                <a:lnTo>
                  <a:pt x="4169302" y="68659"/>
                </a:lnTo>
                <a:lnTo>
                  <a:pt x="4191571" y="205472"/>
                </a:lnTo>
                <a:lnTo>
                  <a:pt x="4213368" y="342890"/>
                </a:lnTo>
                <a:lnTo>
                  <a:pt x="4232030" y="480913"/>
                </a:lnTo>
                <a:lnTo>
                  <a:pt x="4250848" y="618332"/>
                </a:lnTo>
                <a:lnTo>
                  <a:pt x="4268412" y="756355"/>
                </a:lnTo>
                <a:lnTo>
                  <a:pt x="4283467" y="892563"/>
                </a:lnTo>
                <a:lnTo>
                  <a:pt x="4297737" y="1030587"/>
                </a:lnTo>
                <a:lnTo>
                  <a:pt x="4310754" y="1168005"/>
                </a:lnTo>
                <a:lnTo>
                  <a:pt x="4322045" y="1303002"/>
                </a:lnTo>
                <a:lnTo>
                  <a:pt x="4333336" y="1439815"/>
                </a:lnTo>
                <a:lnTo>
                  <a:pt x="4342745" y="1574812"/>
                </a:lnTo>
                <a:lnTo>
                  <a:pt x="4350115" y="1709808"/>
                </a:lnTo>
                <a:lnTo>
                  <a:pt x="4357799" y="1844200"/>
                </a:lnTo>
                <a:lnTo>
                  <a:pt x="4364229" y="1977381"/>
                </a:lnTo>
                <a:lnTo>
                  <a:pt x="4368777" y="2109351"/>
                </a:lnTo>
                <a:lnTo>
                  <a:pt x="4372697" y="2241321"/>
                </a:lnTo>
                <a:lnTo>
                  <a:pt x="4376461" y="2372080"/>
                </a:lnTo>
                <a:lnTo>
                  <a:pt x="4378186" y="2501023"/>
                </a:lnTo>
                <a:lnTo>
                  <a:pt x="4380068" y="2629966"/>
                </a:lnTo>
                <a:lnTo>
                  <a:pt x="4381009" y="2757093"/>
                </a:lnTo>
                <a:lnTo>
                  <a:pt x="4380068" y="2883010"/>
                </a:lnTo>
                <a:lnTo>
                  <a:pt x="4380068" y="3007715"/>
                </a:lnTo>
                <a:lnTo>
                  <a:pt x="4378186" y="3131210"/>
                </a:lnTo>
                <a:lnTo>
                  <a:pt x="4375363" y="3252283"/>
                </a:lnTo>
                <a:lnTo>
                  <a:pt x="4372697" y="3372146"/>
                </a:lnTo>
                <a:lnTo>
                  <a:pt x="4369718" y="3489587"/>
                </a:lnTo>
                <a:lnTo>
                  <a:pt x="4365170" y="3606423"/>
                </a:lnTo>
                <a:lnTo>
                  <a:pt x="4360309" y="3721443"/>
                </a:lnTo>
                <a:lnTo>
                  <a:pt x="4355918" y="3834041"/>
                </a:lnTo>
                <a:lnTo>
                  <a:pt x="4343529" y="4053789"/>
                </a:lnTo>
                <a:lnTo>
                  <a:pt x="4330356" y="4264457"/>
                </a:lnTo>
                <a:lnTo>
                  <a:pt x="4316556" y="4466650"/>
                </a:lnTo>
                <a:lnTo>
                  <a:pt x="4301344" y="4657946"/>
                </a:lnTo>
                <a:lnTo>
                  <a:pt x="4285506" y="4840767"/>
                </a:lnTo>
                <a:lnTo>
                  <a:pt x="4268412" y="5010269"/>
                </a:lnTo>
                <a:lnTo>
                  <a:pt x="4251633" y="5169481"/>
                </a:lnTo>
                <a:lnTo>
                  <a:pt x="4234853" y="5315980"/>
                </a:lnTo>
                <a:lnTo>
                  <a:pt x="4219014" y="5450371"/>
                </a:lnTo>
                <a:lnTo>
                  <a:pt x="4203959" y="5569628"/>
                </a:lnTo>
                <a:lnTo>
                  <a:pt x="4189689" y="5677384"/>
                </a:lnTo>
                <a:lnTo>
                  <a:pt x="4177770" y="5768189"/>
                </a:lnTo>
                <a:lnTo>
                  <a:pt x="4166479" y="5844465"/>
                </a:lnTo>
                <a:lnTo>
                  <a:pt x="4159132" y="5892104"/>
                </a:lnTo>
                <a:lnTo>
                  <a:pt x="0" y="5892104"/>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314" name="Title 1"/>
          <p:cNvSpPr>
            <a:spLocks noGrp="1"/>
          </p:cNvSpPr>
          <p:nvPr>
            <p:ph type="title"/>
          </p:nvPr>
        </p:nvSpPr>
        <p:spPr>
          <a:xfrm>
            <a:off x="647271" y="1012004"/>
            <a:ext cx="2562119" cy="4795408"/>
          </a:xfrm>
        </p:spPr>
        <p:txBody>
          <a:bodyPr>
            <a:normAutofit/>
          </a:bodyPr>
          <a:lstStyle/>
          <a:p>
            <a:r>
              <a:rPr lang="en-US" sz="3400" dirty="0">
                <a:solidFill>
                  <a:srgbClr val="FFFFFF"/>
                </a:solidFill>
                <a:ea typeface="ＭＳ Ｐゴシック" pitchFamily="34" charset="-128"/>
              </a:rPr>
              <a:t>Components of a General DMP for NSF</a:t>
            </a:r>
          </a:p>
        </p:txBody>
      </p:sp>
      <p:sp>
        <p:nvSpPr>
          <p:cNvPr id="2" name="Slide Number Placeholder 1"/>
          <p:cNvSpPr>
            <a:spLocks noGrp="1"/>
          </p:cNvSpPr>
          <p:nvPr>
            <p:ph type="sldNum" sz="quarter" idx="12"/>
          </p:nvPr>
        </p:nvSpPr>
        <p:spPr>
          <a:xfrm>
            <a:off x="8044665" y="6356350"/>
            <a:ext cx="470685"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9789731-A746-844E-BF8E-88C39D2D62E5}" type="slidenum">
              <a:rPr kumimoji="0" lang="en-US" sz="1000" b="0" i="0" u="none" strike="noStrike" kern="1200" cap="none" spc="0" normalizeH="0" baseline="0" noProof="0">
                <a:ln>
                  <a:noFill/>
                </a:ln>
                <a:solidFill>
                  <a:prstClr val="black">
                    <a:tint val="75000"/>
                  </a:prstClr>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20</a:t>
            </a:fld>
            <a:endParaRPr kumimoji="0" lang="en-US" sz="1000" b="0" i="0" u="none" strike="noStrike" kern="1200" cap="none" spc="0" normalizeH="0" baseline="0" noProof="0">
              <a:ln>
                <a:noFill/>
              </a:ln>
              <a:solidFill>
                <a:prstClr val="black">
                  <a:tint val="75000"/>
                </a:prstClr>
              </a:solidFill>
              <a:effectLst/>
              <a:uLnTx/>
              <a:uFillTx/>
              <a:latin typeface="Calibri"/>
              <a:ea typeface="+mn-ea"/>
              <a:cs typeface="+mn-cs"/>
            </a:endParaRPr>
          </a:p>
        </p:txBody>
      </p:sp>
      <p:graphicFrame>
        <p:nvGraphicFramePr>
          <p:cNvPr id="13317" name="Content Placeholder 2">
            <a:extLst>
              <a:ext uri="{FF2B5EF4-FFF2-40B4-BE49-F238E27FC236}">
                <a16:creationId xmlns:a16="http://schemas.microsoft.com/office/drawing/2014/main" id="{2DD2452E-A053-40B2-BB8B-11625D8DAA6D}"/>
              </a:ext>
            </a:extLst>
          </p:cNvPr>
          <p:cNvGraphicFramePr>
            <a:graphicFrameLocks noGrp="1"/>
          </p:cNvGraphicFramePr>
          <p:nvPr>
            <p:ph idx="1"/>
            <p:extLst/>
          </p:nvPr>
        </p:nvGraphicFramePr>
        <p:xfrm>
          <a:off x="4092949" y="466995"/>
          <a:ext cx="4885203" cy="588542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811224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a:solidFill>
                  <a:schemeClr val="accent1"/>
                </a:solidFill>
              </a:rPr>
              <a:t>Tools for Creating Data Management Plans	</a:t>
            </a:r>
          </a:p>
        </p:txBody>
      </p:sp>
      <p:sp>
        <p:nvSpPr>
          <p:cNvPr id="6" name="Content Placeholder 5"/>
          <p:cNvSpPr>
            <a:spLocks noGrp="1"/>
          </p:cNvSpPr>
          <p:nvPr>
            <p:ph idx="1"/>
          </p:nvPr>
        </p:nvSpPr>
        <p:spPr/>
        <p:txBody>
          <a:bodyPr/>
          <a:lstStyle/>
          <a:p>
            <a:r>
              <a:rPr lang="en-US" dirty="0" err="1"/>
              <a:t>DataOne</a:t>
            </a:r>
            <a:r>
              <a:rPr lang="en-US" dirty="0"/>
              <a:t> – </a:t>
            </a:r>
            <a:r>
              <a:rPr lang="en-US" dirty="0" err="1"/>
              <a:t>Dmptool.org</a:t>
            </a:r>
            <a:endParaRPr lang="en-US" dirty="0"/>
          </a:p>
          <a:p>
            <a:pPr lvl="1"/>
            <a:r>
              <a:rPr lang="en-US" dirty="0"/>
              <a:t>Go online now, and create a profile</a:t>
            </a:r>
          </a:p>
          <a:p>
            <a:r>
              <a:rPr lang="en-US" dirty="0" err="1">
                <a:solidFill>
                  <a:prstClr val="black"/>
                </a:solidFill>
                <a:cs typeface="Calibri"/>
              </a:rPr>
              <a:t>DMPonline</a:t>
            </a:r>
            <a:r>
              <a:rPr lang="en-US" dirty="0">
                <a:solidFill>
                  <a:prstClr val="black"/>
                </a:solidFill>
                <a:cs typeface="Calibri"/>
              </a:rPr>
              <a:t> - </a:t>
            </a:r>
            <a:r>
              <a:rPr lang="en-US" dirty="0" err="1">
                <a:solidFill>
                  <a:prstClr val="black"/>
                </a:solidFill>
                <a:cs typeface="Calibri"/>
              </a:rPr>
              <a:t>dmponline.dcc.ac.uk</a:t>
            </a:r>
            <a:endParaRPr lang="en-US" dirty="0">
              <a:solidFill>
                <a:prstClr val="black"/>
              </a:solidFill>
              <a:cs typeface="Calibri"/>
            </a:endParaRPr>
          </a:p>
          <a:p>
            <a:r>
              <a:rPr lang="en-US" dirty="0">
                <a:solidFill>
                  <a:prstClr val="black"/>
                </a:solidFill>
                <a:cs typeface="Calibri"/>
              </a:rPr>
              <a:t>ISU libraries has a </a:t>
            </a:r>
            <a:r>
              <a:rPr lang="en-US" dirty="0">
                <a:solidFill>
                  <a:prstClr val="black"/>
                </a:solidFill>
                <a:cs typeface="Calibri"/>
                <a:hlinkClick r:id="rId3"/>
              </a:rPr>
              <a:t>helpful website</a:t>
            </a:r>
            <a:endParaRPr lang="en-US" dirty="0">
              <a:solidFill>
                <a:prstClr val="black"/>
              </a:solidFill>
              <a:cs typeface="Calibri"/>
            </a:endParaRPr>
          </a:p>
        </p:txBody>
      </p:sp>
      <p:sp>
        <p:nvSpPr>
          <p:cNvPr id="9" name="Slide Number Placeholder 8"/>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9789731-A746-844E-BF8E-88C39D2D62E5}"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pic>
        <p:nvPicPr>
          <p:cNvPr id="2" name="Picture 1">
            <a:extLst>
              <a:ext uri="{FF2B5EF4-FFF2-40B4-BE49-F238E27FC236}">
                <a16:creationId xmlns:a16="http://schemas.microsoft.com/office/drawing/2014/main" id="{577A2E7E-3164-F14D-8361-2FB7404AE8FF}"/>
              </a:ext>
            </a:extLst>
          </p:cNvPr>
          <p:cNvPicPr>
            <a:picLocks noChangeAspect="1"/>
          </p:cNvPicPr>
          <p:nvPr/>
        </p:nvPicPr>
        <p:blipFill>
          <a:blip r:embed="rId4"/>
          <a:stretch>
            <a:fillRect/>
          </a:stretch>
        </p:blipFill>
        <p:spPr>
          <a:xfrm>
            <a:off x="1312956" y="4449763"/>
            <a:ext cx="6159500" cy="1676400"/>
          </a:xfrm>
          <a:prstGeom prst="rect">
            <a:avLst/>
          </a:prstGeom>
        </p:spPr>
      </p:pic>
    </p:spTree>
    <p:extLst>
      <p:ext uri="{BB962C8B-B14F-4D97-AF65-F5344CB8AC3E}">
        <p14:creationId xmlns:p14="http://schemas.microsoft.com/office/powerpoint/2010/main" val="317146521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a:solidFill>
                  <a:schemeClr val="accent1"/>
                </a:solidFill>
              </a:rPr>
              <a:t>Find a data management plan online</a:t>
            </a:r>
          </a:p>
        </p:txBody>
      </p:sp>
      <p:sp>
        <p:nvSpPr>
          <p:cNvPr id="2" name="Content Placeholder 1"/>
          <p:cNvSpPr>
            <a:spLocks noGrp="1"/>
          </p:cNvSpPr>
          <p:nvPr>
            <p:ph idx="1"/>
          </p:nvPr>
        </p:nvSpPr>
        <p:spPr/>
        <p:txBody>
          <a:bodyPr>
            <a:normAutofit/>
          </a:bodyPr>
          <a:lstStyle/>
          <a:p>
            <a:r>
              <a:rPr lang="en-US" dirty="0">
                <a:hlinkClick r:id="rId3"/>
              </a:rPr>
              <a:t>https://dmptool.org/public_dmps</a:t>
            </a:r>
            <a:endParaRPr lang="en-US" dirty="0"/>
          </a:p>
          <a:p>
            <a:endParaRPr lang="en-US" dirty="0"/>
          </a:p>
          <a:p>
            <a:r>
              <a:rPr lang="en-US" dirty="0"/>
              <a:t>Search for your likely funding agency</a:t>
            </a:r>
          </a:p>
          <a:p>
            <a:endParaRPr lang="en-US" dirty="0"/>
          </a:p>
          <a:p>
            <a:r>
              <a:rPr lang="en-US" dirty="0"/>
              <a:t>One to check out (must be logged in): https://</a:t>
            </a:r>
            <a:r>
              <a:rPr lang="en-US" dirty="0" err="1"/>
              <a:t>dmptool.org</a:t>
            </a:r>
            <a:r>
              <a:rPr lang="en-US" dirty="0"/>
              <a:t>/plans/20143.pdf </a:t>
            </a:r>
          </a:p>
          <a:p>
            <a:pPr marL="0" indent="0">
              <a:buNone/>
            </a:pPr>
            <a:endParaRPr lang="en-US" dirty="0"/>
          </a:p>
        </p:txBody>
      </p:sp>
      <p:sp>
        <p:nvSpPr>
          <p:cNvPr id="4" name="Slide Number Placeholder 3"/>
          <p:cNvSpPr>
            <a:spLocks noGrp="1"/>
          </p:cNvSpPr>
          <p:nvPr>
            <p:ph type="sldNum" sz="quarter" idx="12"/>
          </p:nvPr>
        </p:nvSpPr>
        <p:spPr/>
        <p:txBody>
          <a:bodyPr/>
          <a:lstStyle/>
          <a:p>
            <a:fld id="{D9789731-A746-844E-BF8E-88C39D2D62E5}" type="slidenum">
              <a:rPr lang="en-US" smtClean="0"/>
              <a:t>22</a:t>
            </a:fld>
            <a:endParaRPr lang="en-US"/>
          </a:p>
        </p:txBody>
      </p:sp>
    </p:spTree>
    <p:extLst>
      <p:ext uri="{BB962C8B-B14F-4D97-AF65-F5344CB8AC3E}">
        <p14:creationId xmlns:p14="http://schemas.microsoft.com/office/powerpoint/2010/main" val="792296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DMP1: Data and materials produced</a:t>
            </a:r>
          </a:p>
        </p:txBody>
      </p:sp>
      <p:sp>
        <p:nvSpPr>
          <p:cNvPr id="3" name="Content Placeholder 2"/>
          <p:cNvSpPr>
            <a:spLocks noGrp="1"/>
          </p:cNvSpPr>
          <p:nvPr>
            <p:ph idx="1"/>
          </p:nvPr>
        </p:nvSpPr>
        <p:spPr>
          <a:xfrm>
            <a:off x="457200" y="1600200"/>
            <a:ext cx="8229600" cy="4756150"/>
          </a:xfrm>
        </p:spPr>
        <p:txBody>
          <a:bodyPr>
            <a:normAutofit fontScale="92500"/>
          </a:bodyPr>
          <a:lstStyle/>
          <a:p>
            <a:r>
              <a:rPr lang="en-US" dirty="0"/>
              <a:t>What type of data are you generating? </a:t>
            </a:r>
          </a:p>
          <a:p>
            <a:pPr lvl="1"/>
            <a:r>
              <a:rPr lang="en-US" dirty="0"/>
              <a:t>Electronic sensor output?</a:t>
            </a:r>
          </a:p>
          <a:p>
            <a:pPr lvl="1"/>
            <a:r>
              <a:rPr lang="en-US" dirty="0"/>
              <a:t>Field measurements by hand</a:t>
            </a:r>
          </a:p>
          <a:p>
            <a:pPr lvl="1"/>
            <a:r>
              <a:rPr lang="en-US" dirty="0"/>
              <a:t>Genetic data</a:t>
            </a:r>
          </a:p>
          <a:p>
            <a:r>
              <a:rPr lang="en-US" dirty="0"/>
              <a:t>How much data/how frequently is it produced?</a:t>
            </a:r>
          </a:p>
          <a:p>
            <a:r>
              <a:rPr lang="en-US" dirty="0"/>
              <a:t>What should you use to collect data? </a:t>
            </a:r>
          </a:p>
          <a:p>
            <a:pPr lvl="1"/>
            <a:r>
              <a:rPr lang="en-US" dirty="0"/>
              <a:t>Field notebook or datasheet or electronic data entry?</a:t>
            </a:r>
          </a:p>
          <a:p>
            <a:r>
              <a:rPr lang="en-US" dirty="0"/>
              <a:t>What is process of quality control?  </a:t>
            </a:r>
          </a:p>
          <a:p>
            <a:r>
              <a:rPr lang="en-US" dirty="0"/>
              <a:t>How will you store data? </a:t>
            </a:r>
          </a:p>
        </p:txBody>
      </p:sp>
      <p:sp>
        <p:nvSpPr>
          <p:cNvPr id="4" name="Slide Number Placeholder 3"/>
          <p:cNvSpPr>
            <a:spLocks noGrp="1"/>
          </p:cNvSpPr>
          <p:nvPr>
            <p:ph type="sldNum" sz="quarter" idx="12"/>
          </p:nvPr>
        </p:nvSpPr>
        <p:spPr/>
        <p:txBody>
          <a:bodyPr/>
          <a:lstStyle/>
          <a:p>
            <a:fld id="{D9789731-A746-844E-BF8E-88C39D2D62E5}" type="slidenum">
              <a:rPr lang="en-US" smtClean="0"/>
              <a:t>23</a:t>
            </a:fld>
            <a:endParaRPr lang="en-US"/>
          </a:p>
        </p:txBody>
      </p:sp>
    </p:spTree>
    <p:extLst>
      <p:ext uri="{BB962C8B-B14F-4D97-AF65-F5344CB8AC3E}">
        <p14:creationId xmlns:p14="http://schemas.microsoft.com/office/powerpoint/2010/main" val="159837036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DMP1: Data and materials produced</a:t>
            </a:r>
          </a:p>
        </p:txBody>
      </p:sp>
      <p:sp>
        <p:nvSpPr>
          <p:cNvPr id="3" name="Content Placeholder 2"/>
          <p:cNvSpPr>
            <a:spLocks noGrp="1"/>
          </p:cNvSpPr>
          <p:nvPr>
            <p:ph idx="1"/>
          </p:nvPr>
        </p:nvSpPr>
        <p:spPr/>
        <p:txBody>
          <a:bodyPr>
            <a:normAutofit fontScale="92500" lnSpcReduction="10000"/>
          </a:bodyPr>
          <a:lstStyle/>
          <a:p>
            <a:r>
              <a:rPr lang="en-US" dirty="0"/>
              <a:t>How are you going to assure the data is of high quality? </a:t>
            </a:r>
          </a:p>
          <a:p>
            <a:pPr lvl="1"/>
            <a:r>
              <a:rPr lang="en-US" dirty="0"/>
              <a:t>Save scans of data</a:t>
            </a:r>
          </a:p>
          <a:p>
            <a:pPr lvl="1"/>
            <a:r>
              <a:rPr lang="en-US" dirty="0"/>
              <a:t>Proof data – several methods</a:t>
            </a:r>
          </a:p>
          <a:p>
            <a:pPr lvl="1"/>
            <a:r>
              <a:rPr lang="en-US" dirty="0"/>
              <a:t>If multiple data entry days, create a new </a:t>
            </a:r>
            <a:r>
              <a:rPr lang="en-US" dirty="0" err="1"/>
              <a:t>datafile</a:t>
            </a:r>
            <a:r>
              <a:rPr lang="en-US" dirty="0"/>
              <a:t> each time you enter data, then use script to compile data files</a:t>
            </a:r>
          </a:p>
          <a:p>
            <a:pPr lvl="1"/>
            <a:r>
              <a:rPr lang="en-US" dirty="0"/>
              <a:t>Save raw data files, and never touch them again. </a:t>
            </a:r>
          </a:p>
          <a:p>
            <a:pPr lvl="1"/>
            <a:r>
              <a:rPr lang="en-US" dirty="0"/>
              <a:t>Use script for “data wrangling” or “data </a:t>
            </a:r>
            <a:r>
              <a:rPr lang="en-US" dirty="0" err="1"/>
              <a:t>munging</a:t>
            </a:r>
            <a:r>
              <a:rPr lang="en-US" dirty="0"/>
              <a:t> to get raw data </a:t>
            </a:r>
            <a:r>
              <a:rPr lang="en-US" dirty="0">
                <a:sym typeface="Wingdings"/>
              </a:rPr>
              <a:t> tidy data</a:t>
            </a:r>
            <a:endParaRPr lang="en-US" dirty="0"/>
          </a:p>
        </p:txBody>
      </p:sp>
      <p:sp>
        <p:nvSpPr>
          <p:cNvPr id="4" name="Slide Number Placeholder 3"/>
          <p:cNvSpPr>
            <a:spLocks noGrp="1"/>
          </p:cNvSpPr>
          <p:nvPr>
            <p:ph type="sldNum" sz="quarter" idx="12"/>
          </p:nvPr>
        </p:nvSpPr>
        <p:spPr/>
        <p:txBody>
          <a:bodyPr/>
          <a:lstStyle/>
          <a:p>
            <a:fld id="{D9789731-A746-844E-BF8E-88C39D2D62E5}" type="slidenum">
              <a:rPr lang="en-US" smtClean="0"/>
              <a:t>24</a:t>
            </a:fld>
            <a:endParaRPr lang="en-US"/>
          </a:p>
        </p:txBody>
      </p:sp>
    </p:spTree>
    <p:extLst>
      <p:ext uri="{BB962C8B-B14F-4D97-AF65-F5344CB8AC3E}">
        <p14:creationId xmlns:p14="http://schemas.microsoft.com/office/powerpoint/2010/main" val="68774776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E6816A-B37D-684D-BCE1-981F0B8E3139}"/>
              </a:ext>
            </a:extLst>
          </p:cNvPr>
          <p:cNvSpPr>
            <a:spLocks noGrp="1"/>
          </p:cNvSpPr>
          <p:nvPr>
            <p:ph type="title"/>
          </p:nvPr>
        </p:nvSpPr>
        <p:spPr/>
        <p:txBody>
          <a:bodyPr>
            <a:normAutofit fontScale="90000"/>
          </a:bodyPr>
          <a:lstStyle/>
          <a:p>
            <a:r>
              <a:rPr lang="en-US" dirty="0"/>
              <a:t>DMP1: Data and materials produced</a:t>
            </a:r>
          </a:p>
        </p:txBody>
      </p:sp>
      <p:sp>
        <p:nvSpPr>
          <p:cNvPr id="3" name="Content Placeholder 2">
            <a:extLst>
              <a:ext uri="{FF2B5EF4-FFF2-40B4-BE49-F238E27FC236}">
                <a16:creationId xmlns:a16="http://schemas.microsoft.com/office/drawing/2014/main" id="{416680F6-18D1-E44D-813C-E60631B78D8E}"/>
              </a:ext>
            </a:extLst>
          </p:cNvPr>
          <p:cNvSpPr>
            <a:spLocks noGrp="1"/>
          </p:cNvSpPr>
          <p:nvPr>
            <p:ph idx="1"/>
          </p:nvPr>
        </p:nvSpPr>
        <p:spPr/>
        <p:txBody>
          <a:bodyPr/>
          <a:lstStyle/>
          <a:p>
            <a:pPr marL="0" indent="0">
              <a:buNone/>
            </a:pPr>
            <a:r>
              <a:rPr lang="en-US" dirty="0"/>
              <a:t>Where/how do you store data?</a:t>
            </a:r>
          </a:p>
          <a:p>
            <a:r>
              <a:rPr lang="en-US" dirty="0"/>
              <a:t>Short term storage</a:t>
            </a:r>
          </a:p>
          <a:p>
            <a:pPr lvl="1"/>
            <a:r>
              <a:rPr lang="en-US" dirty="0"/>
              <a:t>Duplicate versions of hard copies of data</a:t>
            </a:r>
          </a:p>
          <a:p>
            <a:pPr lvl="1"/>
            <a:r>
              <a:rPr lang="en-US" dirty="0"/>
              <a:t>Back up electronic copies of data both on site and offsite (e.g. ISU network, </a:t>
            </a:r>
            <a:r>
              <a:rPr lang="en-US" dirty="0" err="1"/>
              <a:t>CyBox</a:t>
            </a:r>
            <a:r>
              <a:rPr lang="en-US" dirty="0"/>
              <a:t>, Dropbox, GitHub)</a:t>
            </a:r>
          </a:p>
          <a:p>
            <a:r>
              <a:rPr lang="en-US" dirty="0"/>
              <a:t>Long term storage (for raw &amp; tidy data &amp; scripts) </a:t>
            </a:r>
          </a:p>
          <a:p>
            <a:pPr lvl="1"/>
            <a:r>
              <a:rPr lang="en-US" dirty="0" err="1"/>
              <a:t>CyBox</a:t>
            </a:r>
            <a:r>
              <a:rPr lang="en-US" dirty="0"/>
              <a:t> or GitHub</a:t>
            </a:r>
          </a:p>
        </p:txBody>
      </p:sp>
      <p:sp>
        <p:nvSpPr>
          <p:cNvPr id="4" name="Slide Number Placeholder 3">
            <a:extLst>
              <a:ext uri="{FF2B5EF4-FFF2-40B4-BE49-F238E27FC236}">
                <a16:creationId xmlns:a16="http://schemas.microsoft.com/office/drawing/2014/main" id="{0F2F6CB7-9760-214A-B637-FEF5608C991C}"/>
              </a:ext>
            </a:extLst>
          </p:cNvPr>
          <p:cNvSpPr>
            <a:spLocks noGrp="1"/>
          </p:cNvSpPr>
          <p:nvPr>
            <p:ph type="sldNum" sz="quarter" idx="12"/>
          </p:nvPr>
        </p:nvSpPr>
        <p:spPr/>
        <p:txBody>
          <a:bodyPr/>
          <a:lstStyle/>
          <a:p>
            <a:fld id="{D9789731-A746-844E-BF8E-88C39D2D62E5}" type="slidenum">
              <a:rPr lang="en-US" smtClean="0"/>
              <a:t>25</a:t>
            </a:fld>
            <a:endParaRPr lang="en-US"/>
          </a:p>
        </p:txBody>
      </p:sp>
    </p:spTree>
    <p:extLst>
      <p:ext uri="{BB962C8B-B14F-4D97-AF65-F5344CB8AC3E}">
        <p14:creationId xmlns:p14="http://schemas.microsoft.com/office/powerpoint/2010/main" val="225325497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71AAEB-5B6E-994F-B2F0-C04BC65235F7}"/>
              </a:ext>
            </a:extLst>
          </p:cNvPr>
          <p:cNvSpPr>
            <a:spLocks noGrp="1"/>
          </p:cNvSpPr>
          <p:nvPr>
            <p:ph type="title"/>
          </p:nvPr>
        </p:nvSpPr>
        <p:spPr/>
        <p:txBody>
          <a:bodyPr>
            <a:normAutofit fontScale="90000"/>
          </a:bodyPr>
          <a:lstStyle/>
          <a:p>
            <a:r>
              <a:rPr lang="en-US" dirty="0"/>
              <a:t>DMP2: Standards, Formats, and Metadata</a:t>
            </a:r>
          </a:p>
        </p:txBody>
      </p:sp>
      <p:sp>
        <p:nvSpPr>
          <p:cNvPr id="3" name="Content Placeholder 2">
            <a:extLst>
              <a:ext uri="{FF2B5EF4-FFF2-40B4-BE49-F238E27FC236}">
                <a16:creationId xmlns:a16="http://schemas.microsoft.com/office/drawing/2014/main" id="{EB82F1E8-0960-7A42-85FC-5F727CAC7A4C}"/>
              </a:ext>
            </a:extLst>
          </p:cNvPr>
          <p:cNvSpPr>
            <a:spLocks noGrp="1"/>
          </p:cNvSpPr>
          <p:nvPr>
            <p:ph idx="1"/>
          </p:nvPr>
        </p:nvSpPr>
        <p:spPr/>
        <p:txBody>
          <a:bodyPr/>
          <a:lstStyle/>
          <a:p>
            <a:r>
              <a:rPr lang="en-US" dirty="0"/>
              <a:t>What data or file format will you use? </a:t>
            </a:r>
          </a:p>
          <a:p>
            <a:pPr lvl="1"/>
            <a:r>
              <a:rPr lang="en-US" dirty="0"/>
              <a:t>Excel vs csv vs txt vs other formats</a:t>
            </a:r>
          </a:p>
          <a:p>
            <a:r>
              <a:rPr lang="en-US" dirty="0"/>
              <a:t>What metadata standards will you follow?</a:t>
            </a:r>
          </a:p>
          <a:p>
            <a:pPr lvl="1"/>
            <a:r>
              <a:rPr lang="en-US" dirty="0"/>
              <a:t>Can be quite informal or very formal </a:t>
            </a:r>
          </a:p>
          <a:p>
            <a:endParaRPr lang="en-US" dirty="0"/>
          </a:p>
        </p:txBody>
      </p:sp>
      <p:sp>
        <p:nvSpPr>
          <p:cNvPr id="4" name="Slide Number Placeholder 3">
            <a:extLst>
              <a:ext uri="{FF2B5EF4-FFF2-40B4-BE49-F238E27FC236}">
                <a16:creationId xmlns:a16="http://schemas.microsoft.com/office/drawing/2014/main" id="{57AC6028-B751-A248-BC88-C18DB53E2D75}"/>
              </a:ext>
            </a:extLst>
          </p:cNvPr>
          <p:cNvSpPr>
            <a:spLocks noGrp="1"/>
          </p:cNvSpPr>
          <p:nvPr>
            <p:ph type="sldNum" sz="quarter" idx="12"/>
          </p:nvPr>
        </p:nvSpPr>
        <p:spPr/>
        <p:txBody>
          <a:bodyPr/>
          <a:lstStyle/>
          <a:p>
            <a:fld id="{D9789731-A746-844E-BF8E-88C39D2D62E5}" type="slidenum">
              <a:rPr lang="en-US" smtClean="0"/>
              <a:t>26</a:t>
            </a:fld>
            <a:endParaRPr lang="en-US"/>
          </a:p>
        </p:txBody>
      </p:sp>
    </p:spTree>
    <p:extLst>
      <p:ext uri="{BB962C8B-B14F-4D97-AF65-F5344CB8AC3E}">
        <p14:creationId xmlns:p14="http://schemas.microsoft.com/office/powerpoint/2010/main" val="348548554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a:xfrm>
            <a:off x="0" y="489266"/>
            <a:ext cx="9144000" cy="701018"/>
          </a:xfrm>
        </p:spPr>
        <p:txBody>
          <a:bodyPr>
            <a:normAutofit fontScale="90000"/>
          </a:bodyPr>
          <a:lstStyle/>
          <a:p>
            <a:r>
              <a:rPr lang="en-US" dirty="0"/>
              <a:t>DMP2: Standards, Formats, and Metadata</a:t>
            </a:r>
            <a:endParaRPr lang="en-US" dirty="0">
              <a:ea typeface="ＭＳ Ｐゴシック" pitchFamily="34" charset="-128"/>
            </a:endParaRPr>
          </a:p>
        </p:txBody>
      </p:sp>
      <p:sp>
        <p:nvSpPr>
          <p:cNvPr id="13315" name="Content Placeholder 2"/>
          <p:cNvSpPr>
            <a:spLocks noGrp="1"/>
          </p:cNvSpPr>
          <p:nvPr>
            <p:ph idx="1"/>
          </p:nvPr>
        </p:nvSpPr>
        <p:spPr>
          <a:xfrm>
            <a:off x="599090" y="1190283"/>
            <a:ext cx="7993117" cy="4737551"/>
          </a:xfrm>
        </p:spPr>
        <p:txBody>
          <a:bodyPr>
            <a:noAutofit/>
          </a:bodyPr>
          <a:lstStyle/>
          <a:p>
            <a:pPr>
              <a:buSzPct val="100000"/>
              <a:buNone/>
            </a:pPr>
            <a:r>
              <a:rPr lang="en-US" b="1" dirty="0">
                <a:ea typeface="ＭＳ Ｐゴシック" pitchFamily="34" charset="-128"/>
              </a:rPr>
              <a:t>Metadata is: Data ‘reporting’</a:t>
            </a:r>
          </a:p>
          <a:p>
            <a:pPr>
              <a:buSzPct val="100000"/>
            </a:pPr>
            <a:endParaRPr lang="en-US" dirty="0">
              <a:ea typeface="ＭＳ Ｐゴシック" pitchFamily="34" charset="-128"/>
            </a:endParaRPr>
          </a:p>
          <a:p>
            <a:pPr>
              <a:buSzPct val="100000"/>
            </a:pPr>
            <a:r>
              <a:rPr lang="en-US" dirty="0">
                <a:ea typeface="ＭＳ Ｐゴシック" pitchFamily="34" charset="-128"/>
              </a:rPr>
              <a:t> </a:t>
            </a:r>
            <a:r>
              <a:rPr lang="en-US" b="1" dirty="0">
                <a:ea typeface="ＭＳ Ｐゴシック" pitchFamily="34" charset="-128"/>
              </a:rPr>
              <a:t>WHO</a:t>
            </a:r>
            <a:r>
              <a:rPr lang="en-US" dirty="0">
                <a:ea typeface="ＭＳ Ｐゴシック" pitchFamily="34" charset="-128"/>
              </a:rPr>
              <a:t> created the data?</a:t>
            </a:r>
          </a:p>
          <a:p>
            <a:pPr>
              <a:buSzPct val="100000"/>
            </a:pPr>
            <a:r>
              <a:rPr lang="en-US" dirty="0">
                <a:ea typeface="ＭＳ Ｐゴシック" pitchFamily="34" charset="-128"/>
              </a:rPr>
              <a:t> </a:t>
            </a:r>
            <a:r>
              <a:rPr lang="en-US" b="1" dirty="0">
                <a:ea typeface="ＭＳ Ｐゴシック" pitchFamily="34" charset="-128"/>
              </a:rPr>
              <a:t>WHAT</a:t>
            </a:r>
            <a:r>
              <a:rPr lang="en-US" dirty="0">
                <a:ea typeface="ＭＳ Ｐゴシック" pitchFamily="34" charset="-128"/>
              </a:rPr>
              <a:t> is the content of the data?</a:t>
            </a:r>
          </a:p>
          <a:p>
            <a:pPr>
              <a:buSzPct val="100000"/>
            </a:pPr>
            <a:r>
              <a:rPr lang="en-US" dirty="0">
                <a:ea typeface="ＭＳ Ｐゴシック" pitchFamily="34" charset="-128"/>
              </a:rPr>
              <a:t> </a:t>
            </a:r>
            <a:r>
              <a:rPr lang="en-US" b="1" dirty="0">
                <a:ea typeface="ＭＳ Ｐゴシック" pitchFamily="34" charset="-128"/>
              </a:rPr>
              <a:t>WHEN</a:t>
            </a:r>
            <a:r>
              <a:rPr lang="en-US" dirty="0">
                <a:ea typeface="ＭＳ Ｐゴシック" pitchFamily="34" charset="-128"/>
              </a:rPr>
              <a:t> were the data created?</a:t>
            </a:r>
          </a:p>
          <a:p>
            <a:pPr>
              <a:buSzPct val="100000"/>
            </a:pPr>
            <a:r>
              <a:rPr lang="en-US" dirty="0">
                <a:ea typeface="ＭＳ Ｐゴシック" pitchFamily="34" charset="-128"/>
              </a:rPr>
              <a:t> </a:t>
            </a:r>
            <a:r>
              <a:rPr lang="en-US" b="1" dirty="0">
                <a:ea typeface="ＭＳ Ｐゴシック" pitchFamily="34" charset="-128"/>
              </a:rPr>
              <a:t>WHERE</a:t>
            </a:r>
            <a:r>
              <a:rPr lang="en-US" dirty="0">
                <a:ea typeface="ＭＳ Ｐゴシック" pitchFamily="34" charset="-128"/>
              </a:rPr>
              <a:t> is it geographically?</a:t>
            </a:r>
          </a:p>
          <a:p>
            <a:pPr>
              <a:buSzPct val="100000"/>
            </a:pPr>
            <a:r>
              <a:rPr lang="en-US" dirty="0">
                <a:ea typeface="ＭＳ Ｐゴシック" pitchFamily="34" charset="-128"/>
              </a:rPr>
              <a:t> </a:t>
            </a:r>
            <a:r>
              <a:rPr lang="en-US" b="1" dirty="0">
                <a:ea typeface="ＭＳ Ｐゴシック" pitchFamily="34" charset="-128"/>
              </a:rPr>
              <a:t>HOW</a:t>
            </a:r>
            <a:r>
              <a:rPr lang="en-US" dirty="0">
                <a:ea typeface="ＭＳ Ｐゴシック" pitchFamily="34" charset="-128"/>
              </a:rPr>
              <a:t> were the data developed?</a:t>
            </a:r>
          </a:p>
          <a:p>
            <a:pPr>
              <a:buSzPct val="100000"/>
            </a:pPr>
            <a:r>
              <a:rPr lang="en-US" dirty="0">
                <a:ea typeface="ＭＳ Ｐゴシック" pitchFamily="34" charset="-128"/>
              </a:rPr>
              <a:t> </a:t>
            </a:r>
            <a:r>
              <a:rPr lang="en-US" b="1" dirty="0">
                <a:ea typeface="ＭＳ Ｐゴシック" pitchFamily="34" charset="-128"/>
              </a:rPr>
              <a:t>WHY</a:t>
            </a:r>
            <a:r>
              <a:rPr lang="en-US" dirty="0">
                <a:ea typeface="ＭＳ Ｐゴシック" pitchFamily="34" charset="-128"/>
              </a:rPr>
              <a:t> were the data developed?</a:t>
            </a:r>
          </a:p>
          <a:p>
            <a:pPr>
              <a:buClr>
                <a:srgbClr val="177F8A"/>
              </a:buClr>
              <a:buSzPct val="100000"/>
              <a:buNone/>
            </a:pPr>
            <a:endParaRPr lang="en-US" sz="2400" dirty="0">
              <a:ea typeface="ＭＳ Ｐゴシック" pitchFamily="34" charset="-128"/>
            </a:endParaRPr>
          </a:p>
          <a:p>
            <a:pPr>
              <a:buFont typeface="Arial" pitchFamily="34" charset="0"/>
              <a:buChar char="•"/>
            </a:pPr>
            <a:endParaRPr lang="en-US" sz="2400" dirty="0">
              <a:ea typeface="ＭＳ Ｐゴシック" pitchFamily="34" charset="-128"/>
            </a:endParaRPr>
          </a:p>
        </p:txBody>
      </p:sp>
      <p:sp>
        <p:nvSpPr>
          <p:cNvPr id="2" name="AutoShape 2" descr="https://fbcdn-sphotos-a.akamaihd.net/hphotos-ak-snc7/4175_747810285091_6005554_42724344_4675688_n.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pPr fontAlgn="base">
              <a:spcBef>
                <a:spcPct val="0"/>
              </a:spcBef>
              <a:spcAft>
                <a:spcPct val="0"/>
              </a:spcAft>
            </a:pPr>
            <a:endParaRPr lang="en-US">
              <a:solidFill>
                <a:prstClr val="black"/>
              </a:solidFill>
              <a:latin typeface="Arial" charset="0"/>
              <a:cs typeface="Arial" charset="0"/>
            </a:endParaRPr>
          </a:p>
        </p:txBody>
      </p:sp>
      <p:sp>
        <p:nvSpPr>
          <p:cNvPr id="3" name="AutoShape 4" descr="https://fbcdn-sphotos-a.akamaihd.net/hphotos-ak-snc7/4175_747810285091_6005554_42724344_4675688_n.jpg"/>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pPr fontAlgn="base">
              <a:spcBef>
                <a:spcPct val="0"/>
              </a:spcBef>
              <a:spcAft>
                <a:spcPct val="0"/>
              </a:spcAft>
            </a:pPr>
            <a:endParaRPr lang="en-US">
              <a:solidFill>
                <a:prstClr val="black"/>
              </a:solidFill>
              <a:latin typeface="Arial" charset="0"/>
              <a:cs typeface="Arial" charset="0"/>
            </a:endParaRPr>
          </a:p>
        </p:txBody>
      </p:sp>
      <p:sp>
        <p:nvSpPr>
          <p:cNvPr id="4" name="Slide Number Placeholder 3"/>
          <p:cNvSpPr>
            <a:spLocks noGrp="1"/>
          </p:cNvSpPr>
          <p:nvPr>
            <p:ph type="sldNum" sz="quarter" idx="12"/>
          </p:nvPr>
        </p:nvSpPr>
        <p:spPr/>
        <p:txBody>
          <a:bodyPr/>
          <a:lstStyle/>
          <a:p>
            <a:fld id="{D9789731-A746-844E-BF8E-88C39D2D62E5}" type="slidenum">
              <a:rPr lang="en-US" smtClean="0"/>
              <a:t>27</a:t>
            </a:fld>
            <a:endParaRPr lang="en-US"/>
          </a:p>
        </p:txBody>
      </p:sp>
    </p:spTree>
    <p:extLst>
      <p:ext uri="{BB962C8B-B14F-4D97-AF65-F5344CB8AC3E}">
        <p14:creationId xmlns:p14="http://schemas.microsoft.com/office/powerpoint/2010/main" val="338882803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a:xfrm>
            <a:off x="0" y="0"/>
            <a:ext cx="9144000" cy="701018"/>
          </a:xfrm>
        </p:spPr>
        <p:txBody>
          <a:bodyPr>
            <a:normAutofit fontScale="90000"/>
          </a:bodyPr>
          <a:lstStyle/>
          <a:p>
            <a:r>
              <a:rPr lang="en-US" dirty="0"/>
              <a:t>DMP2: Standards, Formats, and Metadata</a:t>
            </a:r>
            <a:endParaRPr lang="en-US" dirty="0">
              <a:ea typeface="ＭＳ Ｐゴシック" pitchFamily="34" charset="-128"/>
            </a:endParaRPr>
          </a:p>
        </p:txBody>
      </p:sp>
      <p:sp>
        <p:nvSpPr>
          <p:cNvPr id="13315" name="Content Placeholder 2"/>
          <p:cNvSpPr>
            <a:spLocks noGrp="1"/>
          </p:cNvSpPr>
          <p:nvPr>
            <p:ph idx="1"/>
          </p:nvPr>
        </p:nvSpPr>
        <p:spPr>
          <a:xfrm>
            <a:off x="249382" y="720591"/>
            <a:ext cx="8714509" cy="6303663"/>
          </a:xfrm>
        </p:spPr>
        <p:txBody>
          <a:bodyPr>
            <a:noAutofit/>
          </a:bodyPr>
          <a:lstStyle/>
          <a:p>
            <a:pPr>
              <a:buClr>
                <a:schemeClr val="accent1">
                  <a:lumMod val="75000"/>
                </a:schemeClr>
              </a:buClr>
              <a:buSzPct val="95000"/>
            </a:pPr>
            <a:r>
              <a:rPr lang="en-US" sz="2400" dirty="0">
                <a:ea typeface="ＭＳ Ｐゴシック" pitchFamily="34" charset="-128"/>
              </a:rPr>
              <a:t>Organize your information</a:t>
            </a:r>
          </a:p>
          <a:p>
            <a:pPr lvl="1">
              <a:buClr>
                <a:schemeClr val="accent1">
                  <a:lumMod val="75000"/>
                </a:schemeClr>
              </a:buClr>
              <a:buSzPct val="90000"/>
            </a:pPr>
            <a:r>
              <a:rPr lang="en-US" sz="2400" dirty="0">
                <a:ea typeface="ＭＳ Ｐゴシック" pitchFamily="34" charset="-128"/>
              </a:rPr>
              <a:t>Did you write a project abstract to obtain funding for your proposal? Re-use it in your metadata! </a:t>
            </a:r>
          </a:p>
          <a:p>
            <a:pPr lvl="1">
              <a:buClr>
                <a:schemeClr val="accent1">
                  <a:lumMod val="75000"/>
                </a:schemeClr>
              </a:buClr>
              <a:buSzPct val="90000"/>
            </a:pPr>
            <a:r>
              <a:rPr lang="en-US" sz="2400" dirty="0">
                <a:ea typeface="ＭＳ Ｐゴシック" pitchFamily="34" charset="-128"/>
              </a:rPr>
              <a:t>Did you use a lab notebook or other notes during the data development process that define measurements and other parameters? </a:t>
            </a:r>
          </a:p>
          <a:p>
            <a:pPr lvl="1">
              <a:buClr>
                <a:schemeClr val="accent1">
                  <a:lumMod val="75000"/>
                </a:schemeClr>
              </a:buClr>
              <a:buSzPct val="90000"/>
            </a:pPr>
            <a:r>
              <a:rPr lang="en-US" sz="2400" dirty="0">
                <a:ea typeface="ＭＳ Ｐゴシック" pitchFamily="34" charset="-128"/>
              </a:rPr>
              <a:t>Do you have the contact information for colleagues you worked with?</a:t>
            </a:r>
          </a:p>
          <a:p>
            <a:pPr lvl="1">
              <a:buClr>
                <a:schemeClr val="accent1">
                  <a:lumMod val="75000"/>
                </a:schemeClr>
              </a:buClr>
              <a:buSzPct val="90000"/>
            </a:pPr>
            <a:r>
              <a:rPr lang="en-US" sz="2400" dirty="0">
                <a:ea typeface="ＭＳ Ｐゴシック" pitchFamily="34" charset="-128"/>
              </a:rPr>
              <a:t>What about citations for other data sources you used in your project?</a:t>
            </a:r>
          </a:p>
          <a:p>
            <a:pPr>
              <a:buClr>
                <a:schemeClr val="accent1">
                  <a:lumMod val="75000"/>
                </a:schemeClr>
              </a:buClr>
              <a:buSzPct val="95000"/>
            </a:pPr>
            <a:r>
              <a:rPr lang="en-US" sz="2400" dirty="0">
                <a:ea typeface="ＭＳ Ｐゴシック" pitchFamily="34" charset="-128"/>
              </a:rPr>
              <a:t>Write your metadata using a metadata tool</a:t>
            </a:r>
          </a:p>
          <a:p>
            <a:pPr>
              <a:buClr>
                <a:schemeClr val="accent1">
                  <a:lumMod val="75000"/>
                </a:schemeClr>
              </a:buClr>
              <a:buSzPct val="95000"/>
            </a:pPr>
            <a:r>
              <a:rPr lang="en-US" sz="2400" dirty="0">
                <a:ea typeface="ＭＳ Ｐゴシック" pitchFamily="34" charset="-128"/>
              </a:rPr>
              <a:t>Review for accuracy and completeness</a:t>
            </a:r>
          </a:p>
          <a:p>
            <a:pPr>
              <a:buClr>
                <a:schemeClr val="accent1">
                  <a:lumMod val="75000"/>
                </a:schemeClr>
              </a:buClr>
              <a:buSzPct val="95000"/>
            </a:pPr>
            <a:r>
              <a:rPr lang="en-US" sz="2400" dirty="0">
                <a:ea typeface="ＭＳ Ｐゴシック" pitchFamily="34" charset="-128"/>
              </a:rPr>
              <a:t>Have someone else read your record</a:t>
            </a:r>
          </a:p>
          <a:p>
            <a:pPr>
              <a:buClr>
                <a:schemeClr val="accent1">
                  <a:lumMod val="75000"/>
                </a:schemeClr>
              </a:buClr>
              <a:buSzPct val="95000"/>
            </a:pPr>
            <a:r>
              <a:rPr lang="en-US" sz="2400" dirty="0">
                <a:ea typeface="ＭＳ Ｐゴシック" pitchFamily="34" charset="-128"/>
              </a:rPr>
              <a:t>Revise the record, based on comments from your reviewer</a:t>
            </a:r>
          </a:p>
          <a:p>
            <a:pPr>
              <a:buClr>
                <a:schemeClr val="accent1">
                  <a:lumMod val="75000"/>
                </a:schemeClr>
              </a:buClr>
              <a:buSzPct val="95000"/>
            </a:pPr>
            <a:r>
              <a:rPr lang="en-US" sz="2400" dirty="0">
                <a:ea typeface="ＭＳ Ｐゴシック" pitchFamily="34" charset="-128"/>
              </a:rPr>
              <a:t>Review once more before you publish</a:t>
            </a:r>
          </a:p>
          <a:p>
            <a:pPr>
              <a:buClr>
                <a:srgbClr val="177F8A"/>
              </a:buClr>
              <a:buSzPct val="100000"/>
              <a:buNone/>
            </a:pPr>
            <a:endParaRPr lang="en-US" sz="2400" dirty="0">
              <a:ea typeface="ＭＳ Ｐゴシック" pitchFamily="34" charset="-128"/>
            </a:endParaRPr>
          </a:p>
          <a:p>
            <a:pPr>
              <a:buFont typeface="Arial" pitchFamily="34" charset="0"/>
              <a:buChar char="•"/>
            </a:pPr>
            <a:endParaRPr lang="en-US" sz="2400" dirty="0">
              <a:ea typeface="ＭＳ Ｐゴシック" pitchFamily="34" charset="-128"/>
            </a:endParaRPr>
          </a:p>
        </p:txBody>
      </p:sp>
      <p:sp>
        <p:nvSpPr>
          <p:cNvPr id="2" name="Slide Number Placeholder 1"/>
          <p:cNvSpPr>
            <a:spLocks noGrp="1"/>
          </p:cNvSpPr>
          <p:nvPr>
            <p:ph type="sldNum" sz="quarter" idx="12"/>
          </p:nvPr>
        </p:nvSpPr>
        <p:spPr/>
        <p:txBody>
          <a:bodyPr/>
          <a:lstStyle/>
          <a:p>
            <a:fld id="{D9789731-A746-844E-BF8E-88C39D2D62E5}" type="slidenum">
              <a:rPr lang="en-US" smtClean="0"/>
              <a:t>28</a:t>
            </a:fld>
            <a:endParaRPr lang="en-US"/>
          </a:p>
        </p:txBody>
      </p:sp>
    </p:spTree>
    <p:extLst>
      <p:ext uri="{BB962C8B-B14F-4D97-AF65-F5344CB8AC3E}">
        <p14:creationId xmlns:p14="http://schemas.microsoft.com/office/powerpoint/2010/main" val="194276789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a:xfrm>
            <a:off x="0" y="170612"/>
            <a:ext cx="9144000" cy="701018"/>
          </a:xfrm>
        </p:spPr>
        <p:txBody>
          <a:bodyPr>
            <a:normAutofit fontScale="90000"/>
          </a:bodyPr>
          <a:lstStyle/>
          <a:p>
            <a:r>
              <a:rPr lang="en-US" dirty="0"/>
              <a:t>DMP2: Standards, Formats, and Metadata</a:t>
            </a:r>
            <a:endParaRPr lang="en-US" dirty="0">
              <a:ea typeface="ＭＳ Ｐゴシック" pitchFamily="34" charset="-128"/>
            </a:endParaRPr>
          </a:p>
        </p:txBody>
      </p:sp>
      <p:sp>
        <p:nvSpPr>
          <p:cNvPr id="13315" name="Content Placeholder 2"/>
          <p:cNvSpPr>
            <a:spLocks noGrp="1"/>
          </p:cNvSpPr>
          <p:nvPr>
            <p:ph idx="1"/>
          </p:nvPr>
        </p:nvSpPr>
        <p:spPr>
          <a:xfrm>
            <a:off x="445536" y="1065594"/>
            <a:ext cx="7993117" cy="5792406"/>
          </a:xfrm>
        </p:spPr>
        <p:txBody>
          <a:bodyPr>
            <a:noAutofit/>
          </a:bodyPr>
          <a:lstStyle/>
          <a:p>
            <a:pPr>
              <a:buSzPct val="100000"/>
            </a:pPr>
            <a:r>
              <a:rPr lang="en-US" b="1" dirty="0">
                <a:ea typeface="ＭＳ Ｐゴシック" pitchFamily="34" charset="-128"/>
              </a:rPr>
              <a:t>Ecological Metadata Language (EML)</a:t>
            </a:r>
          </a:p>
          <a:p>
            <a:pPr lvl="1"/>
            <a:r>
              <a:rPr lang="en-US" dirty="0">
                <a:ea typeface="ＭＳ Ｐゴシック" pitchFamily="34" charset="-128"/>
              </a:rPr>
              <a:t>Focus on ecological data</a:t>
            </a:r>
          </a:p>
          <a:p>
            <a:pPr lvl="1"/>
            <a:r>
              <a:rPr lang="en-US" dirty="0">
                <a:ea typeface="ＭＳ Ｐゴシック" pitchFamily="34" charset="-128"/>
              </a:rPr>
              <a:t>http://</a:t>
            </a:r>
            <a:r>
              <a:rPr lang="en-US" dirty="0" err="1">
                <a:ea typeface="ＭＳ Ｐゴシック" pitchFamily="34" charset="-128"/>
              </a:rPr>
              <a:t>knb.ecoinformatics.org</a:t>
            </a:r>
            <a:r>
              <a:rPr lang="en-US" dirty="0">
                <a:ea typeface="ＭＳ Ｐゴシック" pitchFamily="34" charset="-128"/>
              </a:rPr>
              <a:t>/</a:t>
            </a:r>
            <a:r>
              <a:rPr lang="en-US" dirty="0" err="1">
                <a:ea typeface="ＭＳ Ｐゴシック" pitchFamily="34" charset="-128"/>
              </a:rPr>
              <a:t>eml_metadata_guide.html</a:t>
            </a:r>
            <a:endParaRPr lang="en-US" dirty="0">
              <a:ea typeface="ＭＳ Ｐゴシック" pitchFamily="34" charset="-128"/>
            </a:endParaRPr>
          </a:p>
          <a:p>
            <a:pPr>
              <a:buSzPct val="100000"/>
            </a:pPr>
            <a:r>
              <a:rPr lang="en-US" b="1" dirty="0">
                <a:ea typeface="ＭＳ Ｐゴシック" pitchFamily="34" charset="-128"/>
              </a:rPr>
              <a:t>Darwin Core</a:t>
            </a:r>
          </a:p>
          <a:p>
            <a:pPr lvl="1"/>
            <a:r>
              <a:rPr lang="en-US" dirty="0">
                <a:ea typeface="ＭＳ Ｐゴシック" pitchFamily="34" charset="-128"/>
              </a:rPr>
              <a:t>Emphasis on museum specimens</a:t>
            </a:r>
          </a:p>
          <a:p>
            <a:pPr lvl="1"/>
            <a:r>
              <a:rPr lang="en-US" dirty="0">
                <a:ea typeface="ＭＳ Ｐゴシック" pitchFamily="34" charset="-128"/>
              </a:rPr>
              <a:t>http://</a:t>
            </a:r>
            <a:r>
              <a:rPr lang="en-US" dirty="0" err="1">
                <a:ea typeface="ＭＳ Ｐゴシック" pitchFamily="34" charset="-128"/>
              </a:rPr>
              <a:t>rs.tdwg.org</a:t>
            </a:r>
            <a:r>
              <a:rPr lang="en-US" dirty="0">
                <a:ea typeface="ＭＳ Ｐゴシック" pitchFamily="34" charset="-128"/>
              </a:rPr>
              <a:t>/</a:t>
            </a:r>
            <a:r>
              <a:rPr lang="en-US" dirty="0" err="1">
                <a:ea typeface="ＭＳ Ｐゴシック" pitchFamily="34" charset="-128"/>
              </a:rPr>
              <a:t>dwc</a:t>
            </a:r>
            <a:r>
              <a:rPr lang="en-US" dirty="0">
                <a:ea typeface="ＭＳ Ｐゴシック" pitchFamily="34" charset="-128"/>
              </a:rPr>
              <a:t>/</a:t>
            </a:r>
            <a:r>
              <a:rPr lang="en-US" dirty="0" err="1">
                <a:ea typeface="ＭＳ Ｐゴシック" pitchFamily="34" charset="-128"/>
              </a:rPr>
              <a:t>index.htm</a:t>
            </a:r>
            <a:endParaRPr lang="en-US" dirty="0">
              <a:ea typeface="ＭＳ Ｐゴシック" pitchFamily="34" charset="-128"/>
            </a:endParaRPr>
          </a:p>
          <a:p>
            <a:pPr>
              <a:buSzPct val="100000"/>
            </a:pPr>
            <a:r>
              <a:rPr lang="en-US" b="1" dirty="0">
                <a:ea typeface="ＭＳ Ｐゴシック" pitchFamily="34" charset="-128"/>
              </a:rPr>
              <a:t>Geography Markup Language (GML)</a:t>
            </a:r>
          </a:p>
          <a:p>
            <a:pPr lvl="1"/>
            <a:r>
              <a:rPr lang="en-US" dirty="0">
                <a:ea typeface="ＭＳ Ｐゴシック" pitchFamily="34" charset="-128"/>
              </a:rPr>
              <a:t>Emphasis on geographic features (roads, highways, bridges)</a:t>
            </a:r>
          </a:p>
          <a:p>
            <a:pPr lvl="1"/>
            <a:r>
              <a:rPr lang="en-US" dirty="0">
                <a:ea typeface="ＭＳ Ｐゴシック" pitchFamily="34" charset="-128"/>
              </a:rPr>
              <a:t>http://</a:t>
            </a:r>
            <a:r>
              <a:rPr lang="en-US" dirty="0" err="1">
                <a:ea typeface="ＭＳ Ｐゴシック" pitchFamily="34" charset="-128"/>
              </a:rPr>
              <a:t>www.opengeospatial.org</a:t>
            </a:r>
            <a:r>
              <a:rPr lang="en-US" dirty="0">
                <a:ea typeface="ＭＳ Ｐゴシック" pitchFamily="34" charset="-128"/>
              </a:rPr>
              <a:t>/standards/</a:t>
            </a:r>
            <a:r>
              <a:rPr lang="en-US" dirty="0" err="1">
                <a:ea typeface="ＭＳ Ｐゴシック" pitchFamily="34" charset="-128"/>
              </a:rPr>
              <a:t>gml</a:t>
            </a:r>
            <a:endParaRPr lang="en-US" dirty="0">
              <a:ea typeface="ＭＳ Ｐゴシック" pitchFamily="34" charset="-128"/>
            </a:endParaRPr>
          </a:p>
          <a:p>
            <a:pPr>
              <a:buClr>
                <a:srgbClr val="177F8A"/>
              </a:buClr>
              <a:buSzPct val="100000"/>
              <a:buNone/>
            </a:pPr>
            <a:endParaRPr lang="en-US" sz="2000" dirty="0">
              <a:ea typeface="ＭＳ Ｐゴシック" pitchFamily="34" charset="-128"/>
            </a:endParaRPr>
          </a:p>
          <a:p>
            <a:pPr>
              <a:buFont typeface="Arial" pitchFamily="34" charset="0"/>
              <a:buChar char="•"/>
            </a:pPr>
            <a:endParaRPr lang="en-US" sz="2000" dirty="0">
              <a:ea typeface="ＭＳ Ｐゴシック" pitchFamily="34" charset="-128"/>
            </a:endParaRPr>
          </a:p>
        </p:txBody>
      </p:sp>
      <p:sp>
        <p:nvSpPr>
          <p:cNvPr id="2" name="Slide Number Placeholder 1"/>
          <p:cNvSpPr>
            <a:spLocks noGrp="1"/>
          </p:cNvSpPr>
          <p:nvPr>
            <p:ph type="sldNum" sz="quarter" idx="12"/>
          </p:nvPr>
        </p:nvSpPr>
        <p:spPr/>
        <p:txBody>
          <a:bodyPr/>
          <a:lstStyle/>
          <a:p>
            <a:fld id="{D9789731-A746-844E-BF8E-88C39D2D62E5}" type="slidenum">
              <a:rPr lang="en-US" smtClean="0"/>
              <a:t>29</a:t>
            </a:fld>
            <a:endParaRPr lang="en-US"/>
          </a:p>
        </p:txBody>
      </p:sp>
    </p:spTree>
    <p:extLst>
      <p:ext uri="{BB962C8B-B14F-4D97-AF65-F5344CB8AC3E}">
        <p14:creationId xmlns:p14="http://schemas.microsoft.com/office/powerpoint/2010/main" val="2607549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45968"/>
            <a:ext cx="8229600" cy="1143000"/>
          </a:xfrm>
        </p:spPr>
        <p:txBody>
          <a:bodyPr/>
          <a:lstStyle/>
          <a:p>
            <a:r>
              <a:rPr lang="en-US" dirty="0">
                <a:solidFill>
                  <a:schemeClr val="accent1">
                    <a:lumMod val="75000"/>
                  </a:schemeClr>
                </a:solidFill>
              </a:rPr>
              <a:t>1. Why manage data? </a:t>
            </a:r>
          </a:p>
        </p:txBody>
      </p:sp>
      <p:sp>
        <p:nvSpPr>
          <p:cNvPr id="4" name="Slide Number Placeholder 3"/>
          <p:cNvSpPr>
            <a:spLocks noGrp="1"/>
          </p:cNvSpPr>
          <p:nvPr>
            <p:ph type="sldNum" sz="quarter" idx="12"/>
          </p:nvPr>
        </p:nvSpPr>
        <p:spPr/>
        <p:txBody>
          <a:bodyPr/>
          <a:lstStyle/>
          <a:p>
            <a:fld id="{D9789731-A746-844E-BF8E-88C39D2D62E5}" type="slidenum">
              <a:rPr lang="en-US" smtClean="0"/>
              <a:t>3</a:t>
            </a:fld>
            <a:endParaRPr lang="en-US"/>
          </a:p>
        </p:txBody>
      </p:sp>
    </p:spTree>
    <p:extLst>
      <p:ext uri="{BB962C8B-B14F-4D97-AF65-F5344CB8AC3E}">
        <p14:creationId xmlns:p14="http://schemas.microsoft.com/office/powerpoint/2010/main" val="68413253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FDC14F-B1A5-774C-98F4-A28304CB6600}"/>
              </a:ext>
            </a:extLst>
          </p:cNvPr>
          <p:cNvSpPr>
            <a:spLocks noGrp="1"/>
          </p:cNvSpPr>
          <p:nvPr>
            <p:ph type="title"/>
          </p:nvPr>
        </p:nvSpPr>
        <p:spPr/>
        <p:txBody>
          <a:bodyPr/>
          <a:lstStyle/>
          <a:p>
            <a:r>
              <a:rPr lang="en-US" dirty="0"/>
              <a:t>DMP3: Roles and Responsibilities</a:t>
            </a:r>
          </a:p>
        </p:txBody>
      </p:sp>
      <p:sp>
        <p:nvSpPr>
          <p:cNvPr id="3" name="Content Placeholder 2">
            <a:extLst>
              <a:ext uri="{FF2B5EF4-FFF2-40B4-BE49-F238E27FC236}">
                <a16:creationId xmlns:a16="http://schemas.microsoft.com/office/drawing/2014/main" id="{D521696C-A45C-824D-9445-4667AE29221E}"/>
              </a:ext>
            </a:extLst>
          </p:cNvPr>
          <p:cNvSpPr>
            <a:spLocks noGrp="1"/>
          </p:cNvSpPr>
          <p:nvPr>
            <p:ph idx="1"/>
          </p:nvPr>
        </p:nvSpPr>
        <p:spPr/>
        <p:txBody>
          <a:bodyPr/>
          <a:lstStyle/>
          <a:p>
            <a:r>
              <a:rPr lang="en-US" dirty="0"/>
              <a:t>Who will be involved in data management? </a:t>
            </a:r>
          </a:p>
          <a:p>
            <a:r>
              <a:rPr lang="en-US" dirty="0"/>
              <a:t>What happens if those people leave? What is the contingency plan?</a:t>
            </a:r>
          </a:p>
        </p:txBody>
      </p:sp>
      <p:sp>
        <p:nvSpPr>
          <p:cNvPr id="4" name="Slide Number Placeholder 3">
            <a:extLst>
              <a:ext uri="{FF2B5EF4-FFF2-40B4-BE49-F238E27FC236}">
                <a16:creationId xmlns:a16="http://schemas.microsoft.com/office/drawing/2014/main" id="{DE4B3172-571A-4B43-AA2D-E67A1D55DA28}"/>
              </a:ext>
            </a:extLst>
          </p:cNvPr>
          <p:cNvSpPr>
            <a:spLocks noGrp="1"/>
          </p:cNvSpPr>
          <p:nvPr>
            <p:ph type="sldNum" sz="quarter" idx="12"/>
          </p:nvPr>
        </p:nvSpPr>
        <p:spPr/>
        <p:txBody>
          <a:bodyPr/>
          <a:lstStyle/>
          <a:p>
            <a:fld id="{D9789731-A746-844E-BF8E-88C39D2D62E5}" type="slidenum">
              <a:rPr lang="en-US" smtClean="0"/>
              <a:t>30</a:t>
            </a:fld>
            <a:endParaRPr lang="en-US"/>
          </a:p>
        </p:txBody>
      </p:sp>
    </p:spTree>
    <p:extLst>
      <p:ext uri="{BB962C8B-B14F-4D97-AF65-F5344CB8AC3E}">
        <p14:creationId xmlns:p14="http://schemas.microsoft.com/office/powerpoint/2010/main" val="16479211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DMP 4: Dissemination Methods</a:t>
            </a:r>
          </a:p>
        </p:txBody>
      </p:sp>
      <p:sp>
        <p:nvSpPr>
          <p:cNvPr id="3" name="Content Placeholder 2"/>
          <p:cNvSpPr>
            <a:spLocks noGrp="1"/>
          </p:cNvSpPr>
          <p:nvPr>
            <p:ph idx="1"/>
          </p:nvPr>
        </p:nvSpPr>
        <p:spPr>
          <a:xfrm>
            <a:off x="457200" y="1279088"/>
            <a:ext cx="8229600" cy="5578912"/>
          </a:xfrm>
        </p:spPr>
        <p:txBody>
          <a:bodyPr>
            <a:normAutofit/>
          </a:bodyPr>
          <a:lstStyle/>
          <a:p>
            <a:r>
              <a:rPr lang="en-US" dirty="0"/>
              <a:t>How will data and metadata be made available to others? </a:t>
            </a:r>
          </a:p>
          <a:p>
            <a:r>
              <a:rPr lang="en-US" dirty="0"/>
              <a:t>Data sharing (for published data &amp; scripts)</a:t>
            </a:r>
          </a:p>
          <a:p>
            <a:pPr lvl="1"/>
            <a:r>
              <a:rPr lang="en-US" dirty="0">
                <a:hlinkClick r:id="rId2"/>
              </a:rPr>
              <a:t>Dryad </a:t>
            </a:r>
            <a:r>
              <a:rPr lang="en-US" dirty="0"/>
              <a:t>– data underlying scientific &amp; medical pubs</a:t>
            </a:r>
          </a:p>
          <a:p>
            <a:pPr lvl="1"/>
            <a:r>
              <a:rPr lang="en-US" dirty="0" err="1">
                <a:hlinkClick r:id="rId3"/>
              </a:rPr>
              <a:t>Figshare</a:t>
            </a:r>
            <a:r>
              <a:rPr lang="en-US" dirty="0">
                <a:hlinkClick r:id="rId3"/>
              </a:rPr>
              <a:t> </a:t>
            </a:r>
            <a:r>
              <a:rPr lang="en-US" dirty="0"/>
              <a:t>– any data, published or unpublished; get a DOI for each submission with all support files</a:t>
            </a:r>
          </a:p>
          <a:p>
            <a:pPr lvl="1"/>
            <a:r>
              <a:rPr lang="en-US" dirty="0"/>
              <a:t>Taxon or field-specific (e.g. ITIS, NCBI, GBIF, </a:t>
            </a:r>
            <a:r>
              <a:rPr lang="en-US" dirty="0" err="1"/>
              <a:t>FlyBase</a:t>
            </a:r>
            <a:r>
              <a:rPr lang="en-US" dirty="0"/>
              <a:t>)</a:t>
            </a:r>
          </a:p>
        </p:txBody>
      </p:sp>
      <p:sp>
        <p:nvSpPr>
          <p:cNvPr id="4" name="Slide Number Placeholder 3"/>
          <p:cNvSpPr>
            <a:spLocks noGrp="1"/>
          </p:cNvSpPr>
          <p:nvPr>
            <p:ph type="sldNum" sz="quarter" idx="12"/>
          </p:nvPr>
        </p:nvSpPr>
        <p:spPr/>
        <p:txBody>
          <a:bodyPr/>
          <a:lstStyle/>
          <a:p>
            <a:fld id="{D9789731-A746-844E-BF8E-88C39D2D62E5}" type="slidenum">
              <a:rPr lang="en-US" smtClean="0"/>
              <a:t>31</a:t>
            </a:fld>
            <a:endParaRPr lang="en-US"/>
          </a:p>
        </p:txBody>
      </p:sp>
    </p:spTree>
    <p:extLst>
      <p:ext uri="{BB962C8B-B14F-4D97-AF65-F5344CB8AC3E}">
        <p14:creationId xmlns:p14="http://schemas.microsoft.com/office/powerpoint/2010/main" val="257998864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16082"/>
            <a:ext cx="8229600" cy="1143000"/>
          </a:xfrm>
        </p:spPr>
        <p:txBody>
          <a:bodyPr>
            <a:normAutofit fontScale="90000"/>
          </a:bodyPr>
          <a:lstStyle/>
          <a:p>
            <a:r>
              <a:rPr lang="en-US" dirty="0"/>
              <a:t>DMP 4: Dissemination Methods -Dryad</a:t>
            </a:r>
          </a:p>
        </p:txBody>
      </p:sp>
      <p:sp>
        <p:nvSpPr>
          <p:cNvPr id="3" name="Content Placeholder 2"/>
          <p:cNvSpPr>
            <a:spLocks noGrp="1"/>
          </p:cNvSpPr>
          <p:nvPr>
            <p:ph idx="1"/>
          </p:nvPr>
        </p:nvSpPr>
        <p:spPr>
          <a:xfrm>
            <a:off x="229210" y="845487"/>
            <a:ext cx="8686800" cy="6193939"/>
          </a:xfrm>
        </p:spPr>
        <p:txBody>
          <a:bodyPr>
            <a:normAutofit fontScale="70000" lnSpcReduction="20000"/>
          </a:bodyPr>
          <a:lstStyle/>
          <a:p>
            <a:pPr marL="0" indent="0">
              <a:buNone/>
            </a:pPr>
            <a:r>
              <a:rPr lang="en-US" b="1" dirty="0"/>
              <a:t>How can I make my data submission as accessible and reusable as possible?</a:t>
            </a:r>
          </a:p>
          <a:p>
            <a:r>
              <a:rPr lang="en-US" dirty="0"/>
              <a:t>Provide ALL files needed to replicate your results, including code. One way to help ensure completeness is to explicitly link your data files (through their titles/descriptions) to the figures and analyses in your publication.</a:t>
            </a:r>
          </a:p>
          <a:p>
            <a:r>
              <a:rPr lang="en-US" dirty="0"/>
              <a:t>Submit your data files in non-proprietary formats from which data can be easily extracted (e.g., CSV rather than PDF).</a:t>
            </a:r>
          </a:p>
          <a:p>
            <a:r>
              <a:rPr lang="en-US" dirty="0"/>
              <a:t>Keep your file names short, informative, unique, and free of special characters.</a:t>
            </a:r>
          </a:p>
          <a:p>
            <a:r>
              <a:rPr lang="en-US" dirty="0"/>
              <a:t>Consider submitting your data files in multiple formats if you think that will enhance their ability to be reanalyzed. View additional guidance and a list preferred Dryad file formats.</a:t>
            </a:r>
          </a:p>
          <a:p>
            <a:r>
              <a:rPr lang="en-US" dirty="0"/>
              <a:t>Provide descriptive information within your data files (e.g., column headers in a spreadsheet).</a:t>
            </a:r>
          </a:p>
          <a:p>
            <a:r>
              <a:rPr lang="en-US" dirty="0"/>
              <a:t>Provide a ReadMe file that provides contextual information about the data file so that it can be interpreted correctly.</a:t>
            </a:r>
          </a:p>
          <a:p>
            <a:r>
              <a:rPr lang="en-US" dirty="0"/>
              <a:t>Provide titles, descriptions and keywords for your </a:t>
            </a:r>
            <a:r>
              <a:rPr lang="en-US" dirty="0" err="1"/>
              <a:t>datafiles</a:t>
            </a:r>
            <a:r>
              <a:rPr lang="en-US" dirty="0"/>
              <a:t>, to make the data more discoverable and to assist in understanding the relationship of the </a:t>
            </a:r>
            <a:r>
              <a:rPr lang="en-US" dirty="0" err="1"/>
              <a:t>datafile</a:t>
            </a:r>
            <a:r>
              <a:rPr lang="en-US" dirty="0"/>
              <a:t> to the publication.</a:t>
            </a:r>
          </a:p>
        </p:txBody>
      </p:sp>
      <p:sp>
        <p:nvSpPr>
          <p:cNvPr id="4" name="Slide Number Placeholder 3"/>
          <p:cNvSpPr>
            <a:spLocks noGrp="1"/>
          </p:cNvSpPr>
          <p:nvPr>
            <p:ph type="sldNum" sz="quarter" idx="12"/>
          </p:nvPr>
        </p:nvSpPr>
        <p:spPr/>
        <p:txBody>
          <a:bodyPr/>
          <a:lstStyle/>
          <a:p>
            <a:fld id="{D9789731-A746-844E-BF8E-88C39D2D62E5}" type="slidenum">
              <a:rPr lang="en-US" smtClean="0"/>
              <a:t>32</a:t>
            </a:fld>
            <a:endParaRPr lang="en-US"/>
          </a:p>
        </p:txBody>
      </p:sp>
    </p:spTree>
    <p:extLst>
      <p:ext uri="{BB962C8B-B14F-4D97-AF65-F5344CB8AC3E}">
        <p14:creationId xmlns:p14="http://schemas.microsoft.com/office/powerpoint/2010/main" val="18440533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469016-5AF2-5048-BD79-0EB4697EAF2D}"/>
              </a:ext>
            </a:extLst>
          </p:cNvPr>
          <p:cNvSpPr>
            <a:spLocks noGrp="1"/>
          </p:cNvSpPr>
          <p:nvPr>
            <p:ph type="title"/>
          </p:nvPr>
        </p:nvSpPr>
        <p:spPr/>
        <p:txBody>
          <a:bodyPr>
            <a:normAutofit fontScale="90000"/>
          </a:bodyPr>
          <a:lstStyle/>
          <a:p>
            <a:r>
              <a:rPr lang="en-US" dirty="0"/>
              <a:t>DMP 5: Policies for Data Sharing and Public Access</a:t>
            </a:r>
          </a:p>
        </p:txBody>
      </p:sp>
      <p:sp>
        <p:nvSpPr>
          <p:cNvPr id="3" name="Content Placeholder 2">
            <a:extLst>
              <a:ext uri="{FF2B5EF4-FFF2-40B4-BE49-F238E27FC236}">
                <a16:creationId xmlns:a16="http://schemas.microsoft.com/office/drawing/2014/main" id="{F033CE8B-77FF-6C44-A2C7-135E5DF69F39}"/>
              </a:ext>
            </a:extLst>
          </p:cNvPr>
          <p:cNvSpPr>
            <a:spLocks noGrp="1"/>
          </p:cNvSpPr>
          <p:nvPr>
            <p:ph idx="1"/>
          </p:nvPr>
        </p:nvSpPr>
        <p:spPr/>
        <p:txBody>
          <a:bodyPr/>
          <a:lstStyle/>
          <a:p>
            <a:r>
              <a:rPr lang="en-US" dirty="0"/>
              <a:t>What are the PI’s policies for data sharing, public access &amp; re-use? </a:t>
            </a:r>
          </a:p>
          <a:p>
            <a:r>
              <a:rPr lang="en-US" dirty="0"/>
              <a:t>What are the provisions of confidentiality, security, intellectual property rights etc.?</a:t>
            </a:r>
          </a:p>
          <a:p>
            <a:endParaRPr lang="en-US" dirty="0"/>
          </a:p>
        </p:txBody>
      </p:sp>
      <p:sp>
        <p:nvSpPr>
          <p:cNvPr id="4" name="Slide Number Placeholder 3">
            <a:extLst>
              <a:ext uri="{FF2B5EF4-FFF2-40B4-BE49-F238E27FC236}">
                <a16:creationId xmlns:a16="http://schemas.microsoft.com/office/drawing/2014/main" id="{E7CA6CC7-FEDE-D24C-98C3-5EEAE6543C75}"/>
              </a:ext>
            </a:extLst>
          </p:cNvPr>
          <p:cNvSpPr>
            <a:spLocks noGrp="1"/>
          </p:cNvSpPr>
          <p:nvPr>
            <p:ph type="sldNum" sz="quarter" idx="12"/>
          </p:nvPr>
        </p:nvSpPr>
        <p:spPr/>
        <p:txBody>
          <a:bodyPr/>
          <a:lstStyle/>
          <a:p>
            <a:fld id="{D9789731-A746-844E-BF8E-88C39D2D62E5}" type="slidenum">
              <a:rPr lang="en-US" smtClean="0"/>
              <a:t>33</a:t>
            </a:fld>
            <a:endParaRPr lang="en-US"/>
          </a:p>
        </p:txBody>
      </p:sp>
    </p:spTree>
    <p:extLst>
      <p:ext uri="{BB962C8B-B14F-4D97-AF65-F5344CB8AC3E}">
        <p14:creationId xmlns:p14="http://schemas.microsoft.com/office/powerpoint/2010/main" val="87629888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EAD94-EC13-1849-9B6D-AD4ED9C09690}"/>
              </a:ext>
            </a:extLst>
          </p:cNvPr>
          <p:cNvSpPr>
            <a:spLocks noGrp="1"/>
          </p:cNvSpPr>
          <p:nvPr>
            <p:ph type="title"/>
          </p:nvPr>
        </p:nvSpPr>
        <p:spPr/>
        <p:txBody>
          <a:bodyPr>
            <a:normAutofit fontScale="90000"/>
          </a:bodyPr>
          <a:lstStyle/>
          <a:p>
            <a:r>
              <a:rPr lang="en-US" dirty="0"/>
              <a:t>DMP 6: Archiving, Storage and Preservation</a:t>
            </a:r>
          </a:p>
        </p:txBody>
      </p:sp>
      <p:sp>
        <p:nvSpPr>
          <p:cNvPr id="3" name="Content Placeholder 2">
            <a:extLst>
              <a:ext uri="{FF2B5EF4-FFF2-40B4-BE49-F238E27FC236}">
                <a16:creationId xmlns:a16="http://schemas.microsoft.com/office/drawing/2014/main" id="{72935912-2818-CD45-9B8D-0F3138277C3A}"/>
              </a:ext>
            </a:extLst>
          </p:cNvPr>
          <p:cNvSpPr>
            <a:spLocks noGrp="1"/>
          </p:cNvSpPr>
          <p:nvPr>
            <p:ph idx="1"/>
          </p:nvPr>
        </p:nvSpPr>
        <p:spPr/>
        <p:txBody>
          <a:bodyPr/>
          <a:lstStyle/>
          <a:p>
            <a:r>
              <a:rPr lang="en-US" dirty="0"/>
              <a:t>What are the plans for archiving data, samples, software, and other research products?</a:t>
            </a:r>
          </a:p>
          <a:p>
            <a:r>
              <a:rPr lang="en-US" dirty="0"/>
              <a:t>Which data will be deposited for long-term access &amp; where?</a:t>
            </a:r>
          </a:p>
          <a:p>
            <a:r>
              <a:rPr lang="en-US" dirty="0"/>
              <a:t>What facilities (physical &amp; cyber) will be used to store &amp; preserve data after the grant ends?</a:t>
            </a:r>
          </a:p>
        </p:txBody>
      </p:sp>
      <p:sp>
        <p:nvSpPr>
          <p:cNvPr id="4" name="Slide Number Placeholder 3">
            <a:extLst>
              <a:ext uri="{FF2B5EF4-FFF2-40B4-BE49-F238E27FC236}">
                <a16:creationId xmlns:a16="http://schemas.microsoft.com/office/drawing/2014/main" id="{BA2169C1-6B26-CF4F-8B0E-DE12275BD1A8}"/>
              </a:ext>
            </a:extLst>
          </p:cNvPr>
          <p:cNvSpPr>
            <a:spLocks noGrp="1"/>
          </p:cNvSpPr>
          <p:nvPr>
            <p:ph type="sldNum" sz="quarter" idx="12"/>
          </p:nvPr>
        </p:nvSpPr>
        <p:spPr/>
        <p:txBody>
          <a:bodyPr/>
          <a:lstStyle/>
          <a:p>
            <a:fld id="{D9789731-A746-844E-BF8E-88C39D2D62E5}" type="slidenum">
              <a:rPr lang="en-US" smtClean="0"/>
              <a:t>34</a:t>
            </a:fld>
            <a:endParaRPr lang="en-US"/>
          </a:p>
        </p:txBody>
      </p:sp>
    </p:spTree>
    <p:extLst>
      <p:ext uri="{BB962C8B-B14F-4D97-AF65-F5344CB8AC3E}">
        <p14:creationId xmlns:p14="http://schemas.microsoft.com/office/powerpoint/2010/main" val="372462710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a:t>Data Management and Reproducible Research</a:t>
            </a:r>
          </a:p>
        </p:txBody>
      </p:sp>
      <p:sp>
        <p:nvSpPr>
          <p:cNvPr id="12" name="Freeform 11"/>
          <p:cNvSpPr/>
          <p:nvPr/>
        </p:nvSpPr>
        <p:spPr>
          <a:xfrm>
            <a:off x="1010440" y="1786970"/>
            <a:ext cx="8133559" cy="2851933"/>
          </a:xfrm>
          <a:custGeom>
            <a:avLst/>
            <a:gdLst>
              <a:gd name="connsiteX0" fmla="*/ 0 w 7453746"/>
              <a:gd name="connsiteY0" fmla="*/ 193964 h 2175164"/>
              <a:gd name="connsiteX1" fmla="*/ 55418 w 7453746"/>
              <a:gd name="connsiteY1" fmla="*/ 1163782 h 2175164"/>
              <a:gd name="connsiteX2" fmla="*/ 4100946 w 7453746"/>
              <a:gd name="connsiteY2" fmla="*/ 1039091 h 2175164"/>
              <a:gd name="connsiteX3" fmla="*/ 4170218 w 7453746"/>
              <a:gd name="connsiteY3" fmla="*/ 2175164 h 2175164"/>
              <a:gd name="connsiteX4" fmla="*/ 7453746 w 7453746"/>
              <a:gd name="connsiteY4" fmla="*/ 2147454 h 2175164"/>
              <a:gd name="connsiteX5" fmla="*/ 7093527 w 7453746"/>
              <a:gd name="connsiteY5" fmla="*/ 0 h 2175164"/>
              <a:gd name="connsiteX6" fmla="*/ 41564 w 7453746"/>
              <a:gd name="connsiteY6" fmla="*/ 152400 h 2175164"/>
              <a:gd name="connsiteX7" fmla="*/ 0 w 7453746"/>
              <a:gd name="connsiteY7" fmla="*/ 193964 h 2175164"/>
              <a:gd name="connsiteX0" fmla="*/ 0 w 7453746"/>
              <a:gd name="connsiteY0" fmla="*/ 193964 h 2175164"/>
              <a:gd name="connsiteX1" fmla="*/ 55418 w 7453746"/>
              <a:gd name="connsiteY1" fmla="*/ 1163782 h 2175164"/>
              <a:gd name="connsiteX2" fmla="*/ 4184073 w 7453746"/>
              <a:gd name="connsiteY2" fmla="*/ 1205345 h 2175164"/>
              <a:gd name="connsiteX3" fmla="*/ 4170218 w 7453746"/>
              <a:gd name="connsiteY3" fmla="*/ 2175164 h 2175164"/>
              <a:gd name="connsiteX4" fmla="*/ 7453746 w 7453746"/>
              <a:gd name="connsiteY4" fmla="*/ 2147454 h 2175164"/>
              <a:gd name="connsiteX5" fmla="*/ 7093527 w 7453746"/>
              <a:gd name="connsiteY5" fmla="*/ 0 h 2175164"/>
              <a:gd name="connsiteX6" fmla="*/ 41564 w 7453746"/>
              <a:gd name="connsiteY6" fmla="*/ 152400 h 2175164"/>
              <a:gd name="connsiteX7" fmla="*/ 0 w 7453746"/>
              <a:gd name="connsiteY7" fmla="*/ 193964 h 2175164"/>
              <a:gd name="connsiteX0" fmla="*/ 0 w 7453746"/>
              <a:gd name="connsiteY0" fmla="*/ 41564 h 2022764"/>
              <a:gd name="connsiteX1" fmla="*/ 55418 w 7453746"/>
              <a:gd name="connsiteY1" fmla="*/ 1011382 h 2022764"/>
              <a:gd name="connsiteX2" fmla="*/ 4184073 w 7453746"/>
              <a:gd name="connsiteY2" fmla="*/ 1052945 h 2022764"/>
              <a:gd name="connsiteX3" fmla="*/ 4170218 w 7453746"/>
              <a:gd name="connsiteY3" fmla="*/ 2022764 h 2022764"/>
              <a:gd name="connsiteX4" fmla="*/ 7453746 w 7453746"/>
              <a:gd name="connsiteY4" fmla="*/ 1995054 h 2022764"/>
              <a:gd name="connsiteX5" fmla="*/ 7370618 w 7453746"/>
              <a:gd name="connsiteY5" fmla="*/ 69273 h 2022764"/>
              <a:gd name="connsiteX6" fmla="*/ 41564 w 7453746"/>
              <a:gd name="connsiteY6" fmla="*/ 0 h 2022764"/>
              <a:gd name="connsiteX7" fmla="*/ 0 w 7453746"/>
              <a:gd name="connsiteY7" fmla="*/ 41564 h 2022764"/>
              <a:gd name="connsiteX0" fmla="*/ 13854 w 7467600"/>
              <a:gd name="connsiteY0" fmla="*/ 41564 h 2022764"/>
              <a:gd name="connsiteX1" fmla="*/ 0 w 7467600"/>
              <a:gd name="connsiteY1" fmla="*/ 1025237 h 2022764"/>
              <a:gd name="connsiteX2" fmla="*/ 4197927 w 7467600"/>
              <a:gd name="connsiteY2" fmla="*/ 1052945 h 2022764"/>
              <a:gd name="connsiteX3" fmla="*/ 4184072 w 7467600"/>
              <a:gd name="connsiteY3" fmla="*/ 2022764 h 2022764"/>
              <a:gd name="connsiteX4" fmla="*/ 7467600 w 7467600"/>
              <a:gd name="connsiteY4" fmla="*/ 1995054 h 2022764"/>
              <a:gd name="connsiteX5" fmla="*/ 7384472 w 7467600"/>
              <a:gd name="connsiteY5" fmla="*/ 69273 h 2022764"/>
              <a:gd name="connsiteX6" fmla="*/ 55418 w 7467600"/>
              <a:gd name="connsiteY6" fmla="*/ 0 h 2022764"/>
              <a:gd name="connsiteX7" fmla="*/ 13854 w 7467600"/>
              <a:gd name="connsiteY7" fmla="*/ 41564 h 2022764"/>
              <a:gd name="connsiteX0" fmla="*/ 13854 w 7481454"/>
              <a:gd name="connsiteY0" fmla="*/ 41564 h 2022764"/>
              <a:gd name="connsiteX1" fmla="*/ 0 w 7481454"/>
              <a:gd name="connsiteY1" fmla="*/ 1025237 h 2022764"/>
              <a:gd name="connsiteX2" fmla="*/ 4197927 w 7481454"/>
              <a:gd name="connsiteY2" fmla="*/ 1052945 h 2022764"/>
              <a:gd name="connsiteX3" fmla="*/ 4184072 w 7481454"/>
              <a:gd name="connsiteY3" fmla="*/ 2022764 h 2022764"/>
              <a:gd name="connsiteX4" fmla="*/ 7467600 w 7481454"/>
              <a:gd name="connsiteY4" fmla="*/ 1995054 h 2022764"/>
              <a:gd name="connsiteX5" fmla="*/ 7481454 w 7481454"/>
              <a:gd name="connsiteY5" fmla="*/ 69273 h 2022764"/>
              <a:gd name="connsiteX6" fmla="*/ 55418 w 7481454"/>
              <a:gd name="connsiteY6" fmla="*/ 0 h 2022764"/>
              <a:gd name="connsiteX7" fmla="*/ 13854 w 7481454"/>
              <a:gd name="connsiteY7" fmla="*/ 41564 h 2022764"/>
              <a:gd name="connsiteX0" fmla="*/ 13854 w 7481454"/>
              <a:gd name="connsiteY0" fmla="*/ 41564 h 2022764"/>
              <a:gd name="connsiteX1" fmla="*/ 0 w 7481454"/>
              <a:gd name="connsiteY1" fmla="*/ 1025237 h 2022764"/>
              <a:gd name="connsiteX2" fmla="*/ 2722164 w 7481454"/>
              <a:gd name="connsiteY2" fmla="*/ 1039091 h 2022764"/>
              <a:gd name="connsiteX3" fmla="*/ 4184072 w 7481454"/>
              <a:gd name="connsiteY3" fmla="*/ 2022764 h 2022764"/>
              <a:gd name="connsiteX4" fmla="*/ 7467600 w 7481454"/>
              <a:gd name="connsiteY4" fmla="*/ 1995054 h 2022764"/>
              <a:gd name="connsiteX5" fmla="*/ 7481454 w 7481454"/>
              <a:gd name="connsiteY5" fmla="*/ 69273 h 2022764"/>
              <a:gd name="connsiteX6" fmla="*/ 55418 w 7481454"/>
              <a:gd name="connsiteY6" fmla="*/ 0 h 2022764"/>
              <a:gd name="connsiteX7" fmla="*/ 13854 w 7481454"/>
              <a:gd name="connsiteY7" fmla="*/ 41564 h 2022764"/>
              <a:gd name="connsiteX0" fmla="*/ 13854 w 7481454"/>
              <a:gd name="connsiteY0" fmla="*/ 41564 h 2618509"/>
              <a:gd name="connsiteX1" fmla="*/ 0 w 7481454"/>
              <a:gd name="connsiteY1" fmla="*/ 1025237 h 2618509"/>
              <a:gd name="connsiteX2" fmla="*/ 2722164 w 7481454"/>
              <a:gd name="connsiteY2" fmla="*/ 1039091 h 2618509"/>
              <a:gd name="connsiteX3" fmla="*/ 2631977 w 7481454"/>
              <a:gd name="connsiteY3" fmla="*/ 2618509 h 2618509"/>
              <a:gd name="connsiteX4" fmla="*/ 7467600 w 7481454"/>
              <a:gd name="connsiteY4" fmla="*/ 1995054 h 2618509"/>
              <a:gd name="connsiteX5" fmla="*/ 7481454 w 7481454"/>
              <a:gd name="connsiteY5" fmla="*/ 69273 h 2618509"/>
              <a:gd name="connsiteX6" fmla="*/ 55418 w 7481454"/>
              <a:gd name="connsiteY6" fmla="*/ 0 h 2618509"/>
              <a:gd name="connsiteX7" fmla="*/ 13854 w 7481454"/>
              <a:gd name="connsiteY7" fmla="*/ 41564 h 2618509"/>
              <a:gd name="connsiteX0" fmla="*/ 13854 w 7481454"/>
              <a:gd name="connsiteY0" fmla="*/ 41564 h 2687781"/>
              <a:gd name="connsiteX1" fmla="*/ 0 w 7481454"/>
              <a:gd name="connsiteY1" fmla="*/ 1025237 h 2687781"/>
              <a:gd name="connsiteX2" fmla="*/ 2722164 w 7481454"/>
              <a:gd name="connsiteY2" fmla="*/ 1039091 h 2687781"/>
              <a:gd name="connsiteX3" fmla="*/ 2631977 w 7481454"/>
              <a:gd name="connsiteY3" fmla="*/ 2618509 h 2687781"/>
              <a:gd name="connsiteX4" fmla="*/ 7454878 w 7481454"/>
              <a:gd name="connsiteY4" fmla="*/ 2687781 h 2687781"/>
              <a:gd name="connsiteX5" fmla="*/ 7481454 w 7481454"/>
              <a:gd name="connsiteY5" fmla="*/ 69273 h 2687781"/>
              <a:gd name="connsiteX6" fmla="*/ 55418 w 7481454"/>
              <a:gd name="connsiteY6" fmla="*/ 0 h 2687781"/>
              <a:gd name="connsiteX7" fmla="*/ 13854 w 7481454"/>
              <a:gd name="connsiteY7" fmla="*/ 41564 h 2687781"/>
              <a:gd name="connsiteX0" fmla="*/ 13854 w 7481454"/>
              <a:gd name="connsiteY0" fmla="*/ 41564 h 2701637"/>
              <a:gd name="connsiteX1" fmla="*/ 0 w 7481454"/>
              <a:gd name="connsiteY1" fmla="*/ 1025237 h 2701637"/>
              <a:gd name="connsiteX2" fmla="*/ 2722164 w 7481454"/>
              <a:gd name="connsiteY2" fmla="*/ 1039091 h 2701637"/>
              <a:gd name="connsiteX3" fmla="*/ 2644699 w 7481454"/>
              <a:gd name="connsiteY3" fmla="*/ 2701637 h 2701637"/>
              <a:gd name="connsiteX4" fmla="*/ 7454878 w 7481454"/>
              <a:gd name="connsiteY4" fmla="*/ 2687781 h 2701637"/>
              <a:gd name="connsiteX5" fmla="*/ 7481454 w 7481454"/>
              <a:gd name="connsiteY5" fmla="*/ 69273 h 2701637"/>
              <a:gd name="connsiteX6" fmla="*/ 55418 w 7481454"/>
              <a:gd name="connsiteY6" fmla="*/ 0 h 2701637"/>
              <a:gd name="connsiteX7" fmla="*/ 13854 w 7481454"/>
              <a:gd name="connsiteY7" fmla="*/ 41564 h 2701637"/>
              <a:gd name="connsiteX0" fmla="*/ 13854 w 7481454"/>
              <a:gd name="connsiteY0" fmla="*/ 41564 h 2701637"/>
              <a:gd name="connsiteX1" fmla="*/ 0 w 7481454"/>
              <a:gd name="connsiteY1" fmla="*/ 1025237 h 2701637"/>
              <a:gd name="connsiteX2" fmla="*/ 2633110 w 7481454"/>
              <a:gd name="connsiteY2" fmla="*/ 1052945 h 2701637"/>
              <a:gd name="connsiteX3" fmla="*/ 2644699 w 7481454"/>
              <a:gd name="connsiteY3" fmla="*/ 2701637 h 2701637"/>
              <a:gd name="connsiteX4" fmla="*/ 7454878 w 7481454"/>
              <a:gd name="connsiteY4" fmla="*/ 2687781 h 2701637"/>
              <a:gd name="connsiteX5" fmla="*/ 7481454 w 7481454"/>
              <a:gd name="connsiteY5" fmla="*/ 69273 h 2701637"/>
              <a:gd name="connsiteX6" fmla="*/ 55418 w 7481454"/>
              <a:gd name="connsiteY6" fmla="*/ 0 h 2701637"/>
              <a:gd name="connsiteX7" fmla="*/ 13854 w 7481454"/>
              <a:gd name="connsiteY7" fmla="*/ 41564 h 2701637"/>
              <a:gd name="connsiteX0" fmla="*/ 13854 w 7481454"/>
              <a:gd name="connsiteY0" fmla="*/ 41564 h 2701637"/>
              <a:gd name="connsiteX1" fmla="*/ 0 w 7481454"/>
              <a:gd name="connsiteY1" fmla="*/ 1025237 h 2701637"/>
              <a:gd name="connsiteX2" fmla="*/ 2633110 w 7481454"/>
              <a:gd name="connsiteY2" fmla="*/ 803563 h 2701637"/>
              <a:gd name="connsiteX3" fmla="*/ 2644699 w 7481454"/>
              <a:gd name="connsiteY3" fmla="*/ 2701637 h 2701637"/>
              <a:gd name="connsiteX4" fmla="*/ 7454878 w 7481454"/>
              <a:gd name="connsiteY4" fmla="*/ 2687781 h 2701637"/>
              <a:gd name="connsiteX5" fmla="*/ 7481454 w 7481454"/>
              <a:gd name="connsiteY5" fmla="*/ 69273 h 2701637"/>
              <a:gd name="connsiteX6" fmla="*/ 55418 w 7481454"/>
              <a:gd name="connsiteY6" fmla="*/ 0 h 2701637"/>
              <a:gd name="connsiteX7" fmla="*/ 13854 w 7481454"/>
              <a:gd name="connsiteY7" fmla="*/ 41564 h 2701637"/>
              <a:gd name="connsiteX0" fmla="*/ 13854 w 7481454"/>
              <a:gd name="connsiteY0" fmla="*/ 41564 h 2701637"/>
              <a:gd name="connsiteX1" fmla="*/ 0 w 7481454"/>
              <a:gd name="connsiteY1" fmla="*/ 775855 h 2701637"/>
              <a:gd name="connsiteX2" fmla="*/ 2633110 w 7481454"/>
              <a:gd name="connsiteY2" fmla="*/ 803563 h 2701637"/>
              <a:gd name="connsiteX3" fmla="*/ 2644699 w 7481454"/>
              <a:gd name="connsiteY3" fmla="*/ 2701637 h 2701637"/>
              <a:gd name="connsiteX4" fmla="*/ 7454878 w 7481454"/>
              <a:gd name="connsiteY4" fmla="*/ 2687781 h 2701637"/>
              <a:gd name="connsiteX5" fmla="*/ 7481454 w 7481454"/>
              <a:gd name="connsiteY5" fmla="*/ 69273 h 2701637"/>
              <a:gd name="connsiteX6" fmla="*/ 55418 w 7481454"/>
              <a:gd name="connsiteY6" fmla="*/ 0 h 2701637"/>
              <a:gd name="connsiteX7" fmla="*/ 13854 w 7481454"/>
              <a:gd name="connsiteY7" fmla="*/ 41564 h 2701637"/>
              <a:gd name="connsiteX0" fmla="*/ 13854 w 7481454"/>
              <a:gd name="connsiteY0" fmla="*/ 41564 h 2701637"/>
              <a:gd name="connsiteX1" fmla="*/ 0 w 7481454"/>
              <a:gd name="connsiteY1" fmla="*/ 775855 h 2701637"/>
              <a:gd name="connsiteX2" fmla="*/ 2620387 w 7481454"/>
              <a:gd name="connsiteY2" fmla="*/ 651163 h 2701637"/>
              <a:gd name="connsiteX3" fmla="*/ 2644699 w 7481454"/>
              <a:gd name="connsiteY3" fmla="*/ 2701637 h 2701637"/>
              <a:gd name="connsiteX4" fmla="*/ 7454878 w 7481454"/>
              <a:gd name="connsiteY4" fmla="*/ 2687781 h 2701637"/>
              <a:gd name="connsiteX5" fmla="*/ 7481454 w 7481454"/>
              <a:gd name="connsiteY5" fmla="*/ 69273 h 2701637"/>
              <a:gd name="connsiteX6" fmla="*/ 55418 w 7481454"/>
              <a:gd name="connsiteY6" fmla="*/ 0 h 2701637"/>
              <a:gd name="connsiteX7" fmla="*/ 13854 w 7481454"/>
              <a:gd name="connsiteY7" fmla="*/ 41564 h 2701637"/>
              <a:gd name="connsiteX0" fmla="*/ 1132 w 7468732"/>
              <a:gd name="connsiteY0" fmla="*/ 41564 h 2701637"/>
              <a:gd name="connsiteX1" fmla="*/ 0 w 7468732"/>
              <a:gd name="connsiteY1" fmla="*/ 651164 h 2701637"/>
              <a:gd name="connsiteX2" fmla="*/ 2607665 w 7468732"/>
              <a:gd name="connsiteY2" fmla="*/ 651163 h 2701637"/>
              <a:gd name="connsiteX3" fmla="*/ 2631977 w 7468732"/>
              <a:gd name="connsiteY3" fmla="*/ 2701637 h 2701637"/>
              <a:gd name="connsiteX4" fmla="*/ 7442156 w 7468732"/>
              <a:gd name="connsiteY4" fmla="*/ 2687781 h 2701637"/>
              <a:gd name="connsiteX5" fmla="*/ 7468732 w 7468732"/>
              <a:gd name="connsiteY5" fmla="*/ 69273 h 2701637"/>
              <a:gd name="connsiteX6" fmla="*/ 42696 w 7468732"/>
              <a:gd name="connsiteY6" fmla="*/ 0 h 2701637"/>
              <a:gd name="connsiteX7" fmla="*/ 1132 w 7468732"/>
              <a:gd name="connsiteY7" fmla="*/ 41564 h 2701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68732" h="2701637">
                <a:moveTo>
                  <a:pt x="1132" y="41564"/>
                </a:moveTo>
                <a:cubicBezTo>
                  <a:pt x="755" y="244764"/>
                  <a:pt x="377" y="447964"/>
                  <a:pt x="0" y="651164"/>
                </a:cubicBezTo>
                <a:lnTo>
                  <a:pt x="2607665" y="651163"/>
                </a:lnTo>
                <a:lnTo>
                  <a:pt x="2631977" y="2701637"/>
                </a:lnTo>
                <a:lnTo>
                  <a:pt x="7442156" y="2687781"/>
                </a:lnTo>
                <a:lnTo>
                  <a:pt x="7468732" y="69273"/>
                </a:lnTo>
                <a:lnTo>
                  <a:pt x="42696" y="0"/>
                </a:lnTo>
                <a:lnTo>
                  <a:pt x="1132" y="41564"/>
                </a:lnTo>
                <a:close/>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p:cNvSpPr txBox="1"/>
          <p:nvPr/>
        </p:nvSpPr>
        <p:spPr>
          <a:xfrm>
            <a:off x="162888" y="1417638"/>
            <a:ext cx="588623" cy="369332"/>
          </a:xfrm>
          <a:prstGeom prst="rect">
            <a:avLst/>
          </a:prstGeom>
          <a:noFill/>
        </p:spPr>
        <p:txBody>
          <a:bodyPr wrap="none" rtlCol="0">
            <a:spAutoFit/>
          </a:bodyPr>
          <a:lstStyle/>
          <a:p>
            <a:r>
              <a:rPr lang="en-US" dirty="0"/>
              <a:t>Plan</a:t>
            </a:r>
          </a:p>
        </p:txBody>
      </p:sp>
      <p:sp>
        <p:nvSpPr>
          <p:cNvPr id="24" name="TextBox 23"/>
          <p:cNvSpPr txBox="1"/>
          <p:nvPr/>
        </p:nvSpPr>
        <p:spPr>
          <a:xfrm>
            <a:off x="996587" y="2101334"/>
            <a:ext cx="825867" cy="369332"/>
          </a:xfrm>
          <a:prstGeom prst="rect">
            <a:avLst/>
          </a:prstGeom>
          <a:noFill/>
        </p:spPr>
        <p:txBody>
          <a:bodyPr wrap="none" rtlCol="0">
            <a:spAutoFit/>
          </a:bodyPr>
          <a:lstStyle/>
          <a:p>
            <a:r>
              <a:rPr lang="en-US" dirty="0"/>
              <a:t>Collect</a:t>
            </a:r>
          </a:p>
        </p:txBody>
      </p:sp>
      <p:sp>
        <p:nvSpPr>
          <p:cNvPr id="25" name="TextBox 24"/>
          <p:cNvSpPr txBox="1"/>
          <p:nvPr/>
        </p:nvSpPr>
        <p:spPr>
          <a:xfrm>
            <a:off x="2133440" y="2105892"/>
            <a:ext cx="1605568" cy="369332"/>
          </a:xfrm>
          <a:prstGeom prst="rect">
            <a:avLst/>
          </a:prstGeom>
          <a:noFill/>
        </p:spPr>
        <p:txBody>
          <a:bodyPr wrap="none" rtlCol="0">
            <a:spAutoFit/>
          </a:bodyPr>
          <a:lstStyle/>
          <a:p>
            <a:r>
              <a:rPr lang="en-US" dirty="0"/>
              <a:t>Quality Control</a:t>
            </a:r>
          </a:p>
        </p:txBody>
      </p:sp>
      <p:sp>
        <p:nvSpPr>
          <p:cNvPr id="27" name="TextBox 26"/>
          <p:cNvSpPr txBox="1"/>
          <p:nvPr/>
        </p:nvSpPr>
        <p:spPr>
          <a:xfrm>
            <a:off x="4008429" y="2105892"/>
            <a:ext cx="1107996" cy="369332"/>
          </a:xfrm>
          <a:prstGeom prst="rect">
            <a:avLst/>
          </a:prstGeom>
          <a:noFill/>
        </p:spPr>
        <p:txBody>
          <a:bodyPr wrap="none" rtlCol="0">
            <a:spAutoFit/>
          </a:bodyPr>
          <a:lstStyle/>
          <a:p>
            <a:r>
              <a:rPr lang="en-US" dirty="0"/>
              <a:t>Metadata</a:t>
            </a:r>
          </a:p>
        </p:txBody>
      </p:sp>
      <p:sp>
        <p:nvSpPr>
          <p:cNvPr id="28" name="TextBox 27"/>
          <p:cNvSpPr txBox="1"/>
          <p:nvPr/>
        </p:nvSpPr>
        <p:spPr>
          <a:xfrm>
            <a:off x="5613997" y="1948934"/>
            <a:ext cx="1000659" cy="646331"/>
          </a:xfrm>
          <a:prstGeom prst="rect">
            <a:avLst/>
          </a:prstGeom>
          <a:noFill/>
        </p:spPr>
        <p:txBody>
          <a:bodyPr wrap="none" rtlCol="0">
            <a:spAutoFit/>
          </a:bodyPr>
          <a:lstStyle/>
          <a:p>
            <a:r>
              <a:rPr lang="en-US" dirty="0"/>
              <a:t>Preserve</a:t>
            </a:r>
          </a:p>
          <a:p>
            <a:r>
              <a:rPr lang="en-US" dirty="0"/>
              <a:t>&amp; Share</a:t>
            </a:r>
          </a:p>
        </p:txBody>
      </p:sp>
      <p:sp>
        <p:nvSpPr>
          <p:cNvPr id="30" name="TextBox 29"/>
          <p:cNvSpPr txBox="1"/>
          <p:nvPr/>
        </p:nvSpPr>
        <p:spPr>
          <a:xfrm>
            <a:off x="6511663" y="2964965"/>
            <a:ext cx="1174585" cy="646331"/>
          </a:xfrm>
          <a:prstGeom prst="rect">
            <a:avLst/>
          </a:prstGeom>
          <a:noFill/>
        </p:spPr>
        <p:txBody>
          <a:bodyPr wrap="square" rtlCol="0">
            <a:spAutoFit/>
          </a:bodyPr>
          <a:lstStyle/>
          <a:p>
            <a:r>
              <a:rPr lang="en-US" dirty="0"/>
              <a:t>Analyze &amp; Graph</a:t>
            </a:r>
          </a:p>
        </p:txBody>
      </p:sp>
      <p:sp>
        <p:nvSpPr>
          <p:cNvPr id="31" name="TextBox 30"/>
          <p:cNvSpPr txBox="1"/>
          <p:nvPr/>
        </p:nvSpPr>
        <p:spPr>
          <a:xfrm>
            <a:off x="4131860" y="3241964"/>
            <a:ext cx="984565" cy="369332"/>
          </a:xfrm>
          <a:prstGeom prst="rect">
            <a:avLst/>
          </a:prstGeom>
          <a:noFill/>
        </p:spPr>
        <p:txBody>
          <a:bodyPr wrap="none" rtlCol="0">
            <a:spAutoFit/>
          </a:bodyPr>
          <a:lstStyle/>
          <a:p>
            <a:r>
              <a:rPr lang="en-US"/>
              <a:t>Discover</a:t>
            </a:r>
          </a:p>
        </p:txBody>
      </p:sp>
      <p:sp>
        <p:nvSpPr>
          <p:cNvPr id="33" name="TextBox 32"/>
          <p:cNvSpPr txBox="1"/>
          <p:nvPr/>
        </p:nvSpPr>
        <p:spPr>
          <a:xfrm>
            <a:off x="5116425" y="4193370"/>
            <a:ext cx="1035348" cy="369332"/>
          </a:xfrm>
          <a:prstGeom prst="rect">
            <a:avLst/>
          </a:prstGeom>
          <a:noFill/>
        </p:spPr>
        <p:txBody>
          <a:bodyPr wrap="none" rtlCol="0">
            <a:spAutoFit/>
          </a:bodyPr>
          <a:lstStyle/>
          <a:p>
            <a:r>
              <a:rPr lang="en-US"/>
              <a:t>Integrate</a:t>
            </a:r>
          </a:p>
        </p:txBody>
      </p:sp>
      <p:cxnSp>
        <p:nvCxnSpPr>
          <p:cNvPr id="34" name="Straight Arrow Connector 33"/>
          <p:cNvCxnSpPr>
            <a:stCxn id="25" idx="3"/>
            <a:endCxn id="27" idx="1"/>
          </p:cNvCxnSpPr>
          <p:nvPr/>
        </p:nvCxnSpPr>
        <p:spPr>
          <a:xfrm>
            <a:off x="751511" y="1602304"/>
            <a:ext cx="245076" cy="6836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p:cNvCxnSpPr>
            <a:stCxn id="27" idx="3"/>
            <a:endCxn id="28" idx="1"/>
          </p:cNvCxnSpPr>
          <p:nvPr/>
        </p:nvCxnSpPr>
        <p:spPr>
          <a:xfrm flipV="1">
            <a:off x="5116425" y="2272100"/>
            <a:ext cx="497572" cy="184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a:stCxn id="30" idx="3"/>
            <a:endCxn id="31" idx="1"/>
          </p:cNvCxnSpPr>
          <p:nvPr/>
        </p:nvCxnSpPr>
        <p:spPr>
          <a:xfrm flipV="1">
            <a:off x="5116425" y="2286000"/>
            <a:ext cx="497572" cy="45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a:stCxn id="31" idx="2"/>
            <a:endCxn id="33" idx="1"/>
          </p:cNvCxnSpPr>
          <p:nvPr/>
        </p:nvCxnSpPr>
        <p:spPr>
          <a:xfrm>
            <a:off x="6114391" y="2470666"/>
            <a:ext cx="397272" cy="8174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a:stCxn id="31" idx="2"/>
            <a:endCxn id="34" idx="3"/>
          </p:cNvCxnSpPr>
          <p:nvPr/>
        </p:nvCxnSpPr>
        <p:spPr>
          <a:xfrm flipH="1">
            <a:off x="5116425" y="2470666"/>
            <a:ext cx="997966" cy="955964"/>
          </a:xfrm>
          <a:prstGeom prst="straightConnector1">
            <a:avLst/>
          </a:prstGeom>
          <a:ln w="15875">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a:stCxn id="34" idx="3"/>
            <a:endCxn id="35" idx="0"/>
          </p:cNvCxnSpPr>
          <p:nvPr/>
        </p:nvCxnSpPr>
        <p:spPr>
          <a:xfrm>
            <a:off x="5116425" y="3426630"/>
            <a:ext cx="517674" cy="766740"/>
          </a:xfrm>
          <a:prstGeom prst="straightConnector1">
            <a:avLst/>
          </a:prstGeom>
          <a:ln w="15875">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a:stCxn id="35" idx="0"/>
            <a:endCxn id="33" idx="1"/>
          </p:cNvCxnSpPr>
          <p:nvPr/>
        </p:nvCxnSpPr>
        <p:spPr>
          <a:xfrm flipV="1">
            <a:off x="5634099" y="3288131"/>
            <a:ext cx="877564" cy="905239"/>
          </a:xfrm>
          <a:prstGeom prst="straightConnector1">
            <a:avLst/>
          </a:prstGeom>
          <a:ln w="15875">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a:stCxn id="33" idx="3"/>
          </p:cNvCxnSpPr>
          <p:nvPr/>
        </p:nvCxnSpPr>
        <p:spPr>
          <a:xfrm>
            <a:off x="7686248" y="3288131"/>
            <a:ext cx="250277" cy="902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3" name="TextBox 42"/>
          <p:cNvSpPr txBox="1"/>
          <p:nvPr/>
        </p:nvSpPr>
        <p:spPr>
          <a:xfrm>
            <a:off x="7936525" y="2973987"/>
            <a:ext cx="1254574" cy="646331"/>
          </a:xfrm>
          <a:prstGeom prst="rect">
            <a:avLst/>
          </a:prstGeom>
          <a:noFill/>
        </p:spPr>
        <p:txBody>
          <a:bodyPr wrap="none" rtlCol="0">
            <a:spAutoFit/>
          </a:bodyPr>
          <a:lstStyle/>
          <a:p>
            <a:r>
              <a:rPr lang="en-US" dirty="0"/>
              <a:t>Published</a:t>
            </a:r>
          </a:p>
          <a:p>
            <a:r>
              <a:rPr lang="en-US" dirty="0"/>
              <a:t>Manuscript</a:t>
            </a:r>
          </a:p>
        </p:txBody>
      </p:sp>
      <p:sp>
        <p:nvSpPr>
          <p:cNvPr id="2" name="Rectangle 1"/>
          <p:cNvSpPr/>
          <p:nvPr/>
        </p:nvSpPr>
        <p:spPr>
          <a:xfrm>
            <a:off x="1010440" y="1786970"/>
            <a:ext cx="5695160" cy="831539"/>
          </a:xfrm>
          <a:prstGeom prst="rect">
            <a:avLst/>
          </a:prstGeom>
          <a:noFill/>
          <a:ln w="22225">
            <a:solidFill>
              <a:schemeClr val="accent3"/>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402240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aphic 4" descr="Laptop">
            <a:extLst>
              <a:ext uri="{FF2B5EF4-FFF2-40B4-BE49-F238E27FC236}">
                <a16:creationId xmlns:a16="http://schemas.microsoft.com/office/drawing/2014/main" id="{32225E58-D71B-3442-AE01-958A0F5122EF}"/>
              </a:ext>
            </a:extLst>
          </p:cNvPr>
          <p:cNvPicPr>
            <a:picLocks noChangeAspect="1"/>
          </p:cNvPicPr>
          <p:nvPr/>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20690" b="15517"/>
          <a:stretch/>
        </p:blipFill>
        <p:spPr>
          <a:xfrm>
            <a:off x="152400" y="3124200"/>
            <a:ext cx="4191000" cy="2819400"/>
          </a:xfrm>
          <a:prstGeom prst="rect">
            <a:avLst/>
          </a:prstGeom>
        </p:spPr>
      </p:pic>
      <p:pic>
        <p:nvPicPr>
          <p:cNvPr id="7" name="Graphic 6" descr="Cloud">
            <a:extLst>
              <a:ext uri="{FF2B5EF4-FFF2-40B4-BE49-F238E27FC236}">
                <a16:creationId xmlns:a16="http://schemas.microsoft.com/office/drawing/2014/main" id="{F660CAFA-176E-C44B-A4A5-E9C9B847E1DC}"/>
              </a:ext>
            </a:extLst>
          </p:cNvPr>
          <p:cNvPicPr>
            <a:picLocks noChangeAspect="1"/>
          </p:cNvPicPr>
          <p:nvPr/>
        </p:nvPicPr>
        <p:blipFill rotWithShape="1">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5714" t="22857" r="5714" b="25714"/>
          <a:stretch/>
        </p:blipFill>
        <p:spPr>
          <a:xfrm>
            <a:off x="5486400" y="1752600"/>
            <a:ext cx="2362200" cy="1371600"/>
          </a:xfrm>
          <a:prstGeom prst="rect">
            <a:avLst/>
          </a:prstGeom>
        </p:spPr>
      </p:pic>
      <p:cxnSp>
        <p:nvCxnSpPr>
          <p:cNvPr id="12" name="Curved Connector 11">
            <a:extLst>
              <a:ext uri="{FF2B5EF4-FFF2-40B4-BE49-F238E27FC236}">
                <a16:creationId xmlns:a16="http://schemas.microsoft.com/office/drawing/2014/main" id="{D0159C91-9D7F-8544-A28A-9B45AA32C4ED}"/>
              </a:ext>
            </a:extLst>
          </p:cNvPr>
          <p:cNvCxnSpPr>
            <a:cxnSpLocks/>
            <a:stCxn id="21" idx="3"/>
            <a:endCxn id="7" idx="1"/>
          </p:cNvCxnSpPr>
          <p:nvPr/>
        </p:nvCxnSpPr>
        <p:spPr>
          <a:xfrm flipV="1">
            <a:off x="3459396" y="2438400"/>
            <a:ext cx="2027004" cy="1608454"/>
          </a:xfrm>
          <a:prstGeom prst="curvedConnector3">
            <a:avLst>
              <a:gd name="adj1" fmla="val 50000"/>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14" name="Curved Connector 13">
            <a:extLst>
              <a:ext uri="{FF2B5EF4-FFF2-40B4-BE49-F238E27FC236}">
                <a16:creationId xmlns:a16="http://schemas.microsoft.com/office/drawing/2014/main" id="{55EBA58A-017D-1C49-8359-A798ACDDA55F}"/>
              </a:ext>
            </a:extLst>
          </p:cNvPr>
          <p:cNvCxnSpPr>
            <a:cxnSpLocks/>
            <a:stCxn id="7" idx="2"/>
            <a:endCxn id="21" idx="2"/>
          </p:cNvCxnSpPr>
          <p:nvPr/>
        </p:nvCxnSpPr>
        <p:spPr>
          <a:xfrm rot="5400000">
            <a:off x="4405623" y="1982557"/>
            <a:ext cx="1120235" cy="3403520"/>
          </a:xfrm>
          <a:prstGeom prst="curvedConnector3">
            <a:avLst>
              <a:gd name="adj1" fmla="val 120406"/>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35D16508-C587-9E47-9163-A78AA7A0DC62}"/>
              </a:ext>
            </a:extLst>
          </p:cNvPr>
          <p:cNvSpPr txBox="1"/>
          <p:nvPr/>
        </p:nvSpPr>
        <p:spPr>
          <a:xfrm rot="18946856">
            <a:off x="4200615" y="2430953"/>
            <a:ext cx="636713" cy="369332"/>
          </a:xfrm>
          <a:prstGeom prst="rect">
            <a:avLst/>
          </a:prstGeom>
          <a:noFill/>
        </p:spPr>
        <p:txBody>
          <a:bodyPr wrap="none" rtlCol="0">
            <a:spAutoFit/>
          </a:bodyPr>
          <a:lstStyle/>
          <a:p>
            <a:r>
              <a:rPr lang="en-US" dirty="0"/>
              <a:t>Push</a:t>
            </a:r>
          </a:p>
        </p:txBody>
      </p:sp>
      <p:sp>
        <p:nvSpPr>
          <p:cNvPr id="18" name="TextBox 17">
            <a:extLst>
              <a:ext uri="{FF2B5EF4-FFF2-40B4-BE49-F238E27FC236}">
                <a16:creationId xmlns:a16="http://schemas.microsoft.com/office/drawing/2014/main" id="{52C2FEBE-32D7-5A47-AAE1-D9A379C7B056}"/>
              </a:ext>
            </a:extLst>
          </p:cNvPr>
          <p:cNvSpPr txBox="1"/>
          <p:nvPr/>
        </p:nvSpPr>
        <p:spPr>
          <a:xfrm rot="19974372">
            <a:off x="5736790" y="4175650"/>
            <a:ext cx="530915" cy="369332"/>
          </a:xfrm>
          <a:prstGeom prst="rect">
            <a:avLst/>
          </a:prstGeom>
          <a:noFill/>
        </p:spPr>
        <p:txBody>
          <a:bodyPr wrap="none" rtlCol="0">
            <a:spAutoFit/>
          </a:bodyPr>
          <a:lstStyle/>
          <a:p>
            <a:r>
              <a:rPr lang="en-US" dirty="0"/>
              <a:t>Pull</a:t>
            </a:r>
          </a:p>
        </p:txBody>
      </p:sp>
      <p:pic>
        <p:nvPicPr>
          <p:cNvPr id="20" name="Picture 19">
            <a:extLst>
              <a:ext uri="{FF2B5EF4-FFF2-40B4-BE49-F238E27FC236}">
                <a16:creationId xmlns:a16="http://schemas.microsoft.com/office/drawing/2014/main" id="{CE32FC68-C4D2-CF46-BC7C-C674CDEB9E5A}"/>
              </a:ext>
            </a:extLst>
          </p:cNvPr>
          <p:cNvPicPr>
            <a:picLocks noChangeAspect="1"/>
          </p:cNvPicPr>
          <p:nvPr/>
        </p:nvPicPr>
        <p:blipFill>
          <a:blip r:embed="rId6"/>
          <a:stretch>
            <a:fillRect/>
          </a:stretch>
        </p:blipFill>
        <p:spPr>
          <a:xfrm>
            <a:off x="1028505" y="3849273"/>
            <a:ext cx="1794117" cy="1084326"/>
          </a:xfrm>
          <a:prstGeom prst="rect">
            <a:avLst/>
          </a:prstGeom>
        </p:spPr>
      </p:pic>
      <p:pic>
        <p:nvPicPr>
          <p:cNvPr id="21" name="Picture 20">
            <a:extLst>
              <a:ext uri="{FF2B5EF4-FFF2-40B4-BE49-F238E27FC236}">
                <a16:creationId xmlns:a16="http://schemas.microsoft.com/office/drawing/2014/main" id="{BA293579-3589-5341-8E32-AEA615BB768D}"/>
              </a:ext>
            </a:extLst>
          </p:cNvPr>
          <p:cNvPicPr>
            <a:picLocks noChangeAspect="1"/>
          </p:cNvPicPr>
          <p:nvPr/>
        </p:nvPicPr>
        <p:blipFill rotWithShape="1">
          <a:blip r:embed="rId7"/>
          <a:srcRect l="21211" r="21985"/>
          <a:stretch/>
        </p:blipFill>
        <p:spPr>
          <a:xfrm>
            <a:off x="3068564" y="3849273"/>
            <a:ext cx="390832" cy="395162"/>
          </a:xfrm>
          <a:prstGeom prst="rect">
            <a:avLst/>
          </a:prstGeom>
        </p:spPr>
      </p:pic>
      <p:cxnSp>
        <p:nvCxnSpPr>
          <p:cNvPr id="25" name="Curved Connector 24">
            <a:extLst>
              <a:ext uri="{FF2B5EF4-FFF2-40B4-BE49-F238E27FC236}">
                <a16:creationId xmlns:a16="http://schemas.microsoft.com/office/drawing/2014/main" id="{40E0B783-B545-AE48-958D-D6773B762EFB}"/>
              </a:ext>
            </a:extLst>
          </p:cNvPr>
          <p:cNvCxnSpPr>
            <a:cxnSpLocks/>
            <a:endCxn id="21" idx="1"/>
          </p:cNvCxnSpPr>
          <p:nvPr/>
        </p:nvCxnSpPr>
        <p:spPr>
          <a:xfrm>
            <a:off x="1925563" y="3810000"/>
            <a:ext cx="1143001" cy="236854"/>
          </a:xfrm>
          <a:prstGeom prst="curvedConnector3">
            <a:avLst>
              <a:gd name="adj1" fmla="val 94058"/>
            </a:avLst>
          </a:prstGeom>
          <a:ln w="22225">
            <a:solidFill>
              <a:schemeClr val="accent6">
                <a:lumMod val="7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8" name="Title 1">
            <a:extLst>
              <a:ext uri="{FF2B5EF4-FFF2-40B4-BE49-F238E27FC236}">
                <a16:creationId xmlns:a16="http://schemas.microsoft.com/office/drawing/2014/main" id="{44C7FE00-887B-F34A-899E-4F9DFDFD115B}"/>
              </a:ext>
            </a:extLst>
          </p:cNvPr>
          <p:cNvSpPr txBox="1">
            <a:spLocks/>
          </p:cNvSpPr>
          <p:nvPr/>
        </p:nvSpPr>
        <p:spPr>
          <a:xfrm>
            <a:off x="358098" y="219349"/>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dirty="0"/>
              <a:t>5. R, </a:t>
            </a:r>
            <a:r>
              <a:rPr lang="en-US" dirty="0" err="1"/>
              <a:t>RStudio</a:t>
            </a:r>
            <a:r>
              <a:rPr lang="en-US" dirty="0"/>
              <a:t>, Git, GitHub</a:t>
            </a:r>
          </a:p>
        </p:txBody>
      </p:sp>
      <p:pic>
        <p:nvPicPr>
          <p:cNvPr id="29" name="Picture 28">
            <a:extLst>
              <a:ext uri="{FF2B5EF4-FFF2-40B4-BE49-F238E27FC236}">
                <a16:creationId xmlns:a16="http://schemas.microsoft.com/office/drawing/2014/main" id="{E875F9E5-3048-B744-B152-C816AC54E209}"/>
              </a:ext>
            </a:extLst>
          </p:cNvPr>
          <p:cNvPicPr>
            <a:picLocks noChangeAspect="1"/>
          </p:cNvPicPr>
          <p:nvPr/>
        </p:nvPicPr>
        <p:blipFill>
          <a:blip r:embed="rId8"/>
          <a:stretch>
            <a:fillRect/>
          </a:stretch>
        </p:blipFill>
        <p:spPr>
          <a:xfrm>
            <a:off x="6100998" y="2126628"/>
            <a:ext cx="863600" cy="863600"/>
          </a:xfrm>
          <a:prstGeom prst="rect">
            <a:avLst/>
          </a:prstGeom>
        </p:spPr>
      </p:pic>
      <p:sp>
        <p:nvSpPr>
          <p:cNvPr id="30" name="TextBox 29">
            <a:extLst>
              <a:ext uri="{FF2B5EF4-FFF2-40B4-BE49-F238E27FC236}">
                <a16:creationId xmlns:a16="http://schemas.microsoft.com/office/drawing/2014/main" id="{170C9F09-2C97-DE40-BEF0-287AB842F40E}"/>
              </a:ext>
            </a:extLst>
          </p:cNvPr>
          <p:cNvSpPr txBox="1"/>
          <p:nvPr/>
        </p:nvSpPr>
        <p:spPr>
          <a:xfrm>
            <a:off x="6891043" y="2750711"/>
            <a:ext cx="848309" cy="369332"/>
          </a:xfrm>
          <a:prstGeom prst="rect">
            <a:avLst/>
          </a:prstGeom>
          <a:noFill/>
        </p:spPr>
        <p:txBody>
          <a:bodyPr wrap="none" rtlCol="0">
            <a:spAutoFit/>
          </a:bodyPr>
          <a:lstStyle/>
          <a:p>
            <a:r>
              <a:rPr lang="en-US" dirty="0">
                <a:solidFill>
                  <a:schemeClr val="bg1"/>
                </a:solidFill>
              </a:rPr>
              <a:t>GitHub</a:t>
            </a:r>
          </a:p>
        </p:txBody>
      </p:sp>
      <p:sp>
        <p:nvSpPr>
          <p:cNvPr id="31" name="TextBox 30">
            <a:extLst>
              <a:ext uri="{FF2B5EF4-FFF2-40B4-BE49-F238E27FC236}">
                <a16:creationId xmlns:a16="http://schemas.microsoft.com/office/drawing/2014/main" id="{54369840-5F3F-714C-8225-51E1677C5147}"/>
              </a:ext>
            </a:extLst>
          </p:cNvPr>
          <p:cNvSpPr txBox="1"/>
          <p:nvPr/>
        </p:nvSpPr>
        <p:spPr>
          <a:xfrm>
            <a:off x="2028709" y="3509758"/>
            <a:ext cx="900888" cy="369332"/>
          </a:xfrm>
          <a:prstGeom prst="rect">
            <a:avLst/>
          </a:prstGeom>
          <a:noFill/>
        </p:spPr>
        <p:txBody>
          <a:bodyPr wrap="none" rtlCol="0">
            <a:spAutoFit/>
          </a:bodyPr>
          <a:lstStyle/>
          <a:p>
            <a:r>
              <a:rPr lang="en-US" dirty="0"/>
              <a:t>commit</a:t>
            </a:r>
          </a:p>
        </p:txBody>
      </p:sp>
      <p:pic>
        <p:nvPicPr>
          <p:cNvPr id="19" name="Picture 18">
            <a:extLst>
              <a:ext uri="{FF2B5EF4-FFF2-40B4-BE49-F238E27FC236}">
                <a16:creationId xmlns:a16="http://schemas.microsoft.com/office/drawing/2014/main" id="{9190B480-75F6-C14A-A444-A80CBF2D95E3}"/>
              </a:ext>
            </a:extLst>
          </p:cNvPr>
          <p:cNvPicPr>
            <a:picLocks noChangeAspect="1"/>
          </p:cNvPicPr>
          <p:nvPr/>
        </p:nvPicPr>
        <p:blipFill>
          <a:blip r:embed="rId9"/>
          <a:stretch>
            <a:fillRect/>
          </a:stretch>
        </p:blipFill>
        <p:spPr>
          <a:xfrm>
            <a:off x="1621720" y="4614227"/>
            <a:ext cx="303843" cy="236854"/>
          </a:xfrm>
          <a:prstGeom prst="rect">
            <a:avLst/>
          </a:prstGeom>
        </p:spPr>
      </p:pic>
    </p:spTree>
    <p:extLst>
      <p:ext uri="{BB962C8B-B14F-4D97-AF65-F5344CB8AC3E}">
        <p14:creationId xmlns:p14="http://schemas.microsoft.com/office/powerpoint/2010/main" val="28358071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BFB648-654D-244C-917A-9FE2781AC56C}"/>
              </a:ext>
            </a:extLst>
          </p:cNvPr>
          <p:cNvSpPr>
            <a:spLocks noGrp="1"/>
          </p:cNvSpPr>
          <p:nvPr>
            <p:ph type="title"/>
          </p:nvPr>
        </p:nvSpPr>
        <p:spPr/>
        <p:txBody>
          <a:bodyPr/>
          <a:lstStyle/>
          <a:p>
            <a:r>
              <a:rPr lang="en-US" dirty="0"/>
              <a:t>5. Git in R Studio</a:t>
            </a:r>
          </a:p>
        </p:txBody>
      </p:sp>
      <p:sp>
        <p:nvSpPr>
          <p:cNvPr id="4" name="Slide Number Placeholder 3">
            <a:extLst>
              <a:ext uri="{FF2B5EF4-FFF2-40B4-BE49-F238E27FC236}">
                <a16:creationId xmlns:a16="http://schemas.microsoft.com/office/drawing/2014/main" id="{8201FB5D-DDD9-0247-A3BA-7283BEF98B8E}"/>
              </a:ext>
            </a:extLst>
          </p:cNvPr>
          <p:cNvSpPr>
            <a:spLocks noGrp="1"/>
          </p:cNvSpPr>
          <p:nvPr>
            <p:ph type="sldNum" sz="quarter" idx="12"/>
          </p:nvPr>
        </p:nvSpPr>
        <p:spPr/>
        <p:txBody>
          <a:bodyPr/>
          <a:lstStyle/>
          <a:p>
            <a:fld id="{D9789731-A746-844E-BF8E-88C39D2D62E5}" type="slidenum">
              <a:rPr lang="en-US" smtClean="0"/>
              <a:t>37</a:t>
            </a:fld>
            <a:endParaRPr lang="en-US"/>
          </a:p>
        </p:txBody>
      </p:sp>
      <p:pic>
        <p:nvPicPr>
          <p:cNvPr id="21" name="Picture 20">
            <a:extLst>
              <a:ext uri="{FF2B5EF4-FFF2-40B4-BE49-F238E27FC236}">
                <a16:creationId xmlns:a16="http://schemas.microsoft.com/office/drawing/2014/main" id="{83C1982F-74FF-0B4F-81F1-571E16D94E02}"/>
              </a:ext>
            </a:extLst>
          </p:cNvPr>
          <p:cNvPicPr>
            <a:picLocks noChangeAspect="1"/>
          </p:cNvPicPr>
          <p:nvPr/>
        </p:nvPicPr>
        <p:blipFill>
          <a:blip r:embed="rId3"/>
          <a:stretch>
            <a:fillRect/>
          </a:stretch>
        </p:blipFill>
        <p:spPr>
          <a:xfrm>
            <a:off x="228600" y="1912744"/>
            <a:ext cx="8686800" cy="2932723"/>
          </a:xfrm>
          <a:prstGeom prst="rect">
            <a:avLst/>
          </a:prstGeom>
        </p:spPr>
      </p:pic>
    </p:spTree>
    <p:extLst>
      <p:ext uri="{BB962C8B-B14F-4D97-AF65-F5344CB8AC3E}">
        <p14:creationId xmlns:p14="http://schemas.microsoft.com/office/powerpoint/2010/main" val="90266471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CDE31CC8-E2BB-8D4A-979D-FDA5403A0E2E}"/>
              </a:ext>
            </a:extLst>
          </p:cNvPr>
          <p:cNvPicPr>
            <a:picLocks noGrp="1" noChangeAspect="1"/>
          </p:cNvPicPr>
          <p:nvPr>
            <p:ph idx="1"/>
          </p:nvPr>
        </p:nvPicPr>
        <p:blipFill>
          <a:blip r:embed="rId2"/>
          <a:stretch>
            <a:fillRect/>
          </a:stretch>
        </p:blipFill>
        <p:spPr>
          <a:xfrm>
            <a:off x="485871" y="396688"/>
            <a:ext cx="7501804" cy="5272621"/>
          </a:xfrm>
        </p:spPr>
      </p:pic>
      <p:sp>
        <p:nvSpPr>
          <p:cNvPr id="4" name="Slide Number Placeholder 3">
            <a:extLst>
              <a:ext uri="{FF2B5EF4-FFF2-40B4-BE49-F238E27FC236}">
                <a16:creationId xmlns:a16="http://schemas.microsoft.com/office/drawing/2014/main" id="{5E882912-A2AA-6240-BB9F-208D7FFCA986}"/>
              </a:ext>
            </a:extLst>
          </p:cNvPr>
          <p:cNvSpPr>
            <a:spLocks noGrp="1"/>
          </p:cNvSpPr>
          <p:nvPr>
            <p:ph type="sldNum" sz="quarter" idx="12"/>
          </p:nvPr>
        </p:nvSpPr>
        <p:spPr/>
        <p:txBody>
          <a:bodyPr/>
          <a:lstStyle/>
          <a:p>
            <a:fld id="{D9789731-A746-844E-BF8E-88C39D2D62E5}" type="slidenum">
              <a:rPr lang="en-US" smtClean="0"/>
              <a:t>38</a:t>
            </a:fld>
            <a:endParaRPr lang="en-US"/>
          </a:p>
        </p:txBody>
      </p:sp>
    </p:spTree>
    <p:extLst>
      <p:ext uri="{BB962C8B-B14F-4D97-AF65-F5344CB8AC3E}">
        <p14:creationId xmlns:p14="http://schemas.microsoft.com/office/powerpoint/2010/main" val="355230600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EC959C-6CBB-704C-AB36-E227F23948A9}"/>
              </a:ext>
            </a:extLst>
          </p:cNvPr>
          <p:cNvSpPr>
            <a:spLocks noGrp="1"/>
          </p:cNvSpPr>
          <p:nvPr>
            <p:ph type="title"/>
          </p:nvPr>
        </p:nvSpPr>
        <p:spPr>
          <a:xfrm>
            <a:off x="457200" y="96220"/>
            <a:ext cx="8229600" cy="1143000"/>
          </a:xfrm>
        </p:spPr>
        <p:txBody>
          <a:bodyPr>
            <a:normAutofit/>
          </a:bodyPr>
          <a:lstStyle/>
          <a:p>
            <a:r>
              <a:rPr lang="en-US" dirty="0"/>
              <a:t>Using </a:t>
            </a:r>
            <a:r>
              <a:rPr lang="en-US" dirty="0" err="1"/>
              <a:t>Rstudio</a:t>
            </a:r>
            <a:r>
              <a:rPr lang="en-US" dirty="0"/>
              <a:t>, Git, and GitHub</a:t>
            </a:r>
          </a:p>
        </p:txBody>
      </p:sp>
      <p:sp>
        <p:nvSpPr>
          <p:cNvPr id="3" name="Content Placeholder 2">
            <a:extLst>
              <a:ext uri="{FF2B5EF4-FFF2-40B4-BE49-F238E27FC236}">
                <a16:creationId xmlns:a16="http://schemas.microsoft.com/office/drawing/2014/main" id="{EE082AF4-1383-5D46-837B-419D36C5B68B}"/>
              </a:ext>
            </a:extLst>
          </p:cNvPr>
          <p:cNvSpPr>
            <a:spLocks noGrp="1"/>
          </p:cNvSpPr>
          <p:nvPr>
            <p:ph idx="1"/>
          </p:nvPr>
        </p:nvSpPr>
        <p:spPr>
          <a:xfrm>
            <a:off x="457200" y="1306128"/>
            <a:ext cx="8229600" cy="5551872"/>
          </a:xfrm>
        </p:spPr>
        <p:txBody>
          <a:bodyPr>
            <a:normAutofit fontScale="70000" lnSpcReduction="20000"/>
          </a:bodyPr>
          <a:lstStyle/>
          <a:p>
            <a:pPr marL="514350" indent="-514350">
              <a:buFont typeface="+mj-lt"/>
              <a:buAutoNum type="arabicPeriod"/>
            </a:pPr>
            <a:r>
              <a:rPr lang="en-US" dirty="0"/>
              <a:t>Open R Studio Project</a:t>
            </a:r>
          </a:p>
          <a:p>
            <a:pPr marL="514350" indent="-514350">
              <a:buFont typeface="+mj-lt"/>
              <a:buAutoNum type="arabicPeriod"/>
            </a:pPr>
            <a:r>
              <a:rPr lang="en-US" dirty="0"/>
              <a:t>Pull Changes</a:t>
            </a:r>
          </a:p>
          <a:p>
            <a:pPr marL="514350" indent="-514350">
              <a:buFont typeface="+mj-lt"/>
              <a:buAutoNum type="arabicPeriod"/>
            </a:pPr>
            <a:r>
              <a:rPr lang="en-US" dirty="0"/>
              <a:t>Make edits to any files you want. </a:t>
            </a:r>
          </a:p>
          <a:p>
            <a:pPr marL="514350" indent="-514350">
              <a:buFont typeface="+mj-lt"/>
              <a:buAutoNum type="arabicPeriod"/>
            </a:pPr>
            <a:r>
              <a:rPr lang="en-US" dirty="0"/>
              <a:t>Stage files</a:t>
            </a:r>
          </a:p>
          <a:p>
            <a:pPr marL="914400" lvl="1" indent="-514350">
              <a:buFont typeface="+mj-lt"/>
              <a:buAutoNum type="arabicPeriod"/>
            </a:pPr>
            <a:r>
              <a:rPr lang="en-US" dirty="0"/>
              <a:t>Select files. To stage (select) a single file for inclusion, tick its check box. To stage all files, press Ctrl/</a:t>
            </a:r>
            <a:r>
              <a:rPr lang="en-US" dirty="0" err="1"/>
              <a:t>Cmd</a:t>
            </a:r>
            <a:r>
              <a:rPr lang="en-US" dirty="0"/>
              <a:t> + A, then click stage. </a:t>
            </a:r>
          </a:p>
          <a:p>
            <a:pPr marL="914400" lvl="1" indent="-514350" algn="r">
              <a:buFont typeface="+mj-lt"/>
              <a:buAutoNum type="arabicPeriod"/>
            </a:pPr>
            <a:r>
              <a:rPr lang="en-US" dirty="0"/>
              <a:t>As you stage each file, you’ll notice that its status changes. The icon will change columns from right (</a:t>
            </a:r>
            <a:r>
              <a:rPr lang="en-US" dirty="0" err="1"/>
              <a:t>unstaged</a:t>
            </a:r>
            <a:r>
              <a:rPr lang="en-US" dirty="0"/>
              <a:t> status) to left (staged status), and you might see new icons (Added </a:t>
            </a:r>
            <a:r>
              <a:rPr lang="en-US" b="1" dirty="0"/>
              <a:t>A</a:t>
            </a:r>
            <a:r>
              <a:rPr lang="en-US" dirty="0"/>
              <a:t> or Renamed </a:t>
            </a:r>
            <a:r>
              <a:rPr lang="en-US" b="1" dirty="0"/>
              <a:t>R</a:t>
            </a:r>
            <a:r>
              <a:rPr lang="en-US" dirty="0"/>
              <a:t>)</a:t>
            </a:r>
          </a:p>
          <a:p>
            <a:pPr marL="514350" indent="-514350">
              <a:buFont typeface="+mj-lt"/>
              <a:buAutoNum type="arabicPeriod"/>
            </a:pPr>
            <a:r>
              <a:rPr lang="en-US" dirty="0"/>
              <a:t>Commit</a:t>
            </a:r>
          </a:p>
          <a:p>
            <a:pPr marL="514350" indent="-514350">
              <a:buFont typeface="+mj-lt"/>
              <a:buAutoNum type="arabicPeriod"/>
            </a:pPr>
            <a:r>
              <a:rPr lang="en-US" dirty="0"/>
              <a:t>Write commit message. </a:t>
            </a:r>
          </a:p>
          <a:p>
            <a:pPr marL="514350" indent="-514350">
              <a:buFont typeface="+mj-lt"/>
              <a:buAutoNum type="arabicPeriod"/>
            </a:pPr>
            <a:r>
              <a:rPr lang="en-US" dirty="0"/>
              <a:t>Commit your changes.</a:t>
            </a:r>
          </a:p>
          <a:p>
            <a:pPr marL="514350" indent="-514350">
              <a:buFont typeface="+mj-lt"/>
              <a:buAutoNum type="arabicPeriod"/>
            </a:pPr>
            <a:r>
              <a:rPr lang="en-US" dirty="0"/>
              <a:t>Push to GitHub Repository (don’t have to do this every time)</a:t>
            </a:r>
          </a:p>
          <a:p>
            <a:pPr marL="514350" indent="-514350">
              <a:buFont typeface="+mj-lt"/>
              <a:buAutoNum type="arabicPeriod"/>
            </a:pPr>
            <a:r>
              <a:rPr lang="en-US" dirty="0"/>
              <a:t>Close R Project when not in use. </a:t>
            </a:r>
          </a:p>
          <a:p>
            <a:endParaRPr lang="en-US" dirty="0"/>
          </a:p>
        </p:txBody>
      </p:sp>
      <p:sp>
        <p:nvSpPr>
          <p:cNvPr id="4" name="Slide Number Placeholder 3">
            <a:extLst>
              <a:ext uri="{FF2B5EF4-FFF2-40B4-BE49-F238E27FC236}">
                <a16:creationId xmlns:a16="http://schemas.microsoft.com/office/drawing/2014/main" id="{9B25C34C-F895-474F-BE63-E5A5037AD082}"/>
              </a:ext>
            </a:extLst>
          </p:cNvPr>
          <p:cNvSpPr>
            <a:spLocks noGrp="1"/>
          </p:cNvSpPr>
          <p:nvPr>
            <p:ph type="sldNum" sz="quarter" idx="12"/>
          </p:nvPr>
        </p:nvSpPr>
        <p:spPr/>
        <p:txBody>
          <a:bodyPr/>
          <a:lstStyle/>
          <a:p>
            <a:fld id="{D9789731-A746-844E-BF8E-88C39D2D62E5}" type="slidenum">
              <a:rPr lang="en-US" smtClean="0"/>
              <a:t>39</a:t>
            </a:fld>
            <a:endParaRPr lang="en-US"/>
          </a:p>
        </p:txBody>
      </p:sp>
    </p:spTree>
    <p:extLst>
      <p:ext uri="{BB962C8B-B14F-4D97-AF65-F5344CB8AC3E}">
        <p14:creationId xmlns:p14="http://schemas.microsoft.com/office/powerpoint/2010/main" val="22231401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5" name="Content Placeholder 2"/>
          <p:cNvSpPr>
            <a:spLocks noGrp="1"/>
          </p:cNvSpPr>
          <p:nvPr>
            <p:ph idx="1"/>
          </p:nvPr>
        </p:nvSpPr>
        <p:spPr>
          <a:xfrm>
            <a:off x="137160" y="1546767"/>
            <a:ext cx="8808720" cy="4992578"/>
          </a:xfrm>
        </p:spPr>
        <p:txBody>
          <a:bodyPr>
            <a:noAutofit/>
          </a:bodyPr>
          <a:lstStyle/>
          <a:p>
            <a:pPr>
              <a:buClr>
                <a:schemeClr val="accent1">
                  <a:lumMod val="75000"/>
                </a:schemeClr>
              </a:buClr>
              <a:buFont typeface="Courier New" pitchFamily="49" charset="0"/>
              <a:buChar char="o"/>
            </a:pPr>
            <a:r>
              <a:rPr lang="en-US" dirty="0">
                <a:ea typeface="ＭＳ Ｐゴシック" pitchFamily="34" charset="-128"/>
              </a:rPr>
              <a:t>Make </a:t>
            </a:r>
            <a:r>
              <a:rPr lang="en-US" b="1" dirty="0">
                <a:ea typeface="ＭＳ Ｐゴシック" pitchFamily="34" charset="-128"/>
              </a:rPr>
              <a:t>backups</a:t>
            </a:r>
            <a:r>
              <a:rPr lang="en-US" dirty="0">
                <a:ea typeface="ＭＳ Ｐゴシック" pitchFamily="34" charset="-128"/>
              </a:rPr>
              <a:t> to avoid data loss</a:t>
            </a:r>
          </a:p>
          <a:p>
            <a:pPr>
              <a:buClr>
                <a:schemeClr val="accent1">
                  <a:lumMod val="75000"/>
                </a:schemeClr>
              </a:buClr>
              <a:buFont typeface="Courier New" pitchFamily="49" charset="0"/>
              <a:buChar char="o"/>
            </a:pPr>
            <a:r>
              <a:rPr lang="en-US" b="1" dirty="0">
                <a:ea typeface="ＭＳ Ｐゴシック" pitchFamily="34" charset="-128"/>
              </a:rPr>
              <a:t>Quality control </a:t>
            </a:r>
            <a:r>
              <a:rPr lang="en-US" dirty="0">
                <a:ea typeface="ＭＳ Ｐゴシック" pitchFamily="34" charset="-128"/>
              </a:rPr>
              <a:t>your data more efficiently</a:t>
            </a:r>
          </a:p>
          <a:p>
            <a:pPr>
              <a:buClr>
                <a:schemeClr val="accent1">
                  <a:lumMod val="75000"/>
                </a:schemeClr>
              </a:buClr>
              <a:buFont typeface="Courier New" pitchFamily="49" charset="0"/>
              <a:buChar char="o"/>
            </a:pPr>
            <a:r>
              <a:rPr lang="en-US" dirty="0">
                <a:ea typeface="ＭＳ Ｐゴシック" pitchFamily="34" charset="-128"/>
              </a:rPr>
              <a:t>Keep yourself </a:t>
            </a:r>
            <a:r>
              <a:rPr lang="en-US" b="1" dirty="0">
                <a:ea typeface="ＭＳ Ｐゴシック" pitchFamily="34" charset="-128"/>
              </a:rPr>
              <a:t>organized</a:t>
            </a:r>
            <a:r>
              <a:rPr lang="en-US" dirty="0">
                <a:ea typeface="ＭＳ Ｐゴシック" pitchFamily="34" charset="-128"/>
              </a:rPr>
              <a:t> – be able to find your files (data inputs, analytic scripts, outputs, </a:t>
            </a:r>
            <a:r>
              <a:rPr lang="en-US" dirty="0" err="1">
                <a:ea typeface="ＭＳ Ｐゴシック" pitchFamily="34" charset="-128"/>
              </a:rPr>
              <a:t>etc</a:t>
            </a:r>
            <a:r>
              <a:rPr lang="en-US" dirty="0">
                <a:ea typeface="ＭＳ Ｐゴシック" pitchFamily="34" charset="-128"/>
              </a:rPr>
              <a:t>) </a:t>
            </a:r>
          </a:p>
          <a:p>
            <a:pPr>
              <a:buClr>
                <a:schemeClr val="accent1">
                  <a:lumMod val="75000"/>
                </a:schemeClr>
              </a:buClr>
              <a:buFont typeface="Courier New" pitchFamily="49" charset="0"/>
              <a:buChar char="o"/>
            </a:pPr>
            <a:r>
              <a:rPr lang="en-US" dirty="0">
                <a:ea typeface="ＭＳ Ｐゴシック" pitchFamily="34" charset="-128"/>
              </a:rPr>
              <a:t>Enable </a:t>
            </a:r>
            <a:r>
              <a:rPr lang="en-US" b="1" dirty="0">
                <a:ea typeface="ＭＳ Ｐゴシック" pitchFamily="34" charset="-128"/>
              </a:rPr>
              <a:t>reproducibility</a:t>
            </a:r>
            <a:r>
              <a:rPr lang="en-US" dirty="0">
                <a:ea typeface="ＭＳ Ｐゴシック" pitchFamily="34" charset="-128"/>
              </a:rPr>
              <a:t> – be able to match up your results/graphs with exact inputs that produced them</a:t>
            </a:r>
          </a:p>
          <a:p>
            <a:pPr>
              <a:buClr>
                <a:schemeClr val="accent1">
                  <a:lumMod val="75000"/>
                </a:schemeClr>
              </a:buClr>
              <a:buFont typeface="Courier New" pitchFamily="49" charset="0"/>
              <a:buChar char="o"/>
            </a:pPr>
            <a:r>
              <a:rPr lang="en-US" b="1" dirty="0">
                <a:ea typeface="ＭＳ Ｐゴシック" pitchFamily="34" charset="-128"/>
              </a:rPr>
              <a:t>Version control</a:t>
            </a:r>
            <a:r>
              <a:rPr lang="en-US" dirty="0">
                <a:ea typeface="ＭＳ Ｐゴシック" pitchFamily="34" charset="-128"/>
              </a:rPr>
              <a:t>– identify easily versions that can be periodically purged</a:t>
            </a:r>
          </a:p>
          <a:p>
            <a:pPr>
              <a:buClr>
                <a:schemeClr val="accent1">
                  <a:lumMod val="75000"/>
                </a:schemeClr>
              </a:buClr>
            </a:pPr>
            <a:r>
              <a:rPr lang="en-US" b="1" dirty="0">
                <a:ea typeface="ＭＳ Ｐゴシック" pitchFamily="34" charset="-128"/>
              </a:rPr>
              <a:t>Document</a:t>
            </a:r>
            <a:r>
              <a:rPr lang="en-US" dirty="0">
                <a:ea typeface="ＭＳ Ｐゴシック" pitchFamily="34" charset="-128"/>
              </a:rPr>
              <a:t> your data for your own recollection, accountability to the scientific community, and re-use (by yourself or others) </a:t>
            </a:r>
          </a:p>
          <a:p>
            <a:pPr>
              <a:buClr>
                <a:schemeClr val="accent1">
                  <a:lumMod val="75000"/>
                </a:schemeClr>
              </a:buClr>
            </a:pPr>
            <a:r>
              <a:rPr lang="en-US" dirty="0">
                <a:ea typeface="ＭＳ Ｐゴシック" pitchFamily="34" charset="-128"/>
              </a:rPr>
              <a:t>Format your data for </a:t>
            </a:r>
            <a:r>
              <a:rPr lang="en-US" b="1" dirty="0">
                <a:ea typeface="ＭＳ Ｐゴシック" pitchFamily="34" charset="-128"/>
              </a:rPr>
              <a:t>re-use</a:t>
            </a:r>
            <a:r>
              <a:rPr lang="en-US" dirty="0">
                <a:ea typeface="ＭＳ Ｐゴシック" pitchFamily="34" charset="-128"/>
              </a:rPr>
              <a:t> (by yourself or others)</a:t>
            </a:r>
          </a:p>
          <a:p>
            <a:pPr>
              <a:buClr>
                <a:schemeClr val="accent1">
                  <a:lumMod val="75000"/>
                </a:schemeClr>
              </a:buClr>
            </a:pPr>
            <a:r>
              <a:rPr lang="en-US" dirty="0">
                <a:ea typeface="ＭＳ Ｐゴシック" pitchFamily="34" charset="-128"/>
              </a:rPr>
              <a:t>Prepare it to </a:t>
            </a:r>
            <a:r>
              <a:rPr lang="en-US" b="1" dirty="0">
                <a:ea typeface="ＭＳ Ｐゴシック" pitchFamily="34" charset="-128"/>
              </a:rPr>
              <a:t>share it </a:t>
            </a:r>
            <a:r>
              <a:rPr lang="en-US" dirty="0">
                <a:ea typeface="ＭＳ Ｐゴシック" pitchFamily="34" charset="-128"/>
              </a:rPr>
              <a:t>– gain credibility and recognition!</a:t>
            </a:r>
          </a:p>
          <a:p>
            <a:pPr marL="393192" lvl="1" indent="0">
              <a:buClr>
                <a:srgbClr val="177F8A"/>
              </a:buClr>
              <a:buNone/>
            </a:pPr>
            <a:endParaRPr lang="en-US" sz="2000" dirty="0">
              <a:ea typeface="ＭＳ Ｐゴシック" pitchFamily="34" charset="-128"/>
            </a:endParaRPr>
          </a:p>
        </p:txBody>
      </p:sp>
      <p:sp>
        <p:nvSpPr>
          <p:cNvPr id="13314" name="Title 1"/>
          <p:cNvSpPr>
            <a:spLocks noGrp="1"/>
          </p:cNvSpPr>
          <p:nvPr>
            <p:ph type="title"/>
          </p:nvPr>
        </p:nvSpPr>
        <p:spPr>
          <a:xfrm>
            <a:off x="0" y="378367"/>
            <a:ext cx="9144000" cy="934079"/>
          </a:xfrm>
        </p:spPr>
        <p:txBody>
          <a:bodyPr>
            <a:noAutofit/>
          </a:bodyPr>
          <a:lstStyle/>
          <a:p>
            <a:r>
              <a:rPr lang="en-US" dirty="0">
                <a:ea typeface="ＭＳ Ｐゴシック" pitchFamily="34" charset="-128"/>
              </a:rPr>
              <a:t>Why Manage Data: </a:t>
            </a:r>
            <a:br>
              <a:rPr lang="en-US" dirty="0">
                <a:ea typeface="ＭＳ Ｐゴシック" pitchFamily="34" charset="-128"/>
              </a:rPr>
            </a:br>
            <a:r>
              <a:rPr lang="en-US" dirty="0">
                <a:ea typeface="ＭＳ Ｐゴシック" pitchFamily="34" charset="-128"/>
              </a:rPr>
              <a:t>Researcher Perspective</a:t>
            </a:r>
          </a:p>
        </p:txBody>
      </p:sp>
    </p:spTree>
    <p:extLst>
      <p:ext uri="{BB962C8B-B14F-4D97-AF65-F5344CB8AC3E}">
        <p14:creationId xmlns:p14="http://schemas.microsoft.com/office/powerpoint/2010/main" val="931873989"/>
      </p:ext>
    </p:extLst>
  </p:cSld>
  <p:clrMapOvr>
    <a:masterClrMapping/>
  </p:clrMapOvr>
  <p:transition spd="med">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40A4DF-8ED2-584F-9AD6-9C9F38901100}"/>
              </a:ext>
            </a:extLst>
          </p:cNvPr>
          <p:cNvSpPr>
            <a:spLocks noGrp="1"/>
          </p:cNvSpPr>
          <p:nvPr>
            <p:ph type="title"/>
          </p:nvPr>
        </p:nvSpPr>
        <p:spPr/>
        <p:txBody>
          <a:bodyPr/>
          <a:lstStyle/>
          <a:p>
            <a:r>
              <a:rPr lang="en-US" dirty="0"/>
              <a:t>For next week</a:t>
            </a:r>
          </a:p>
        </p:txBody>
      </p:sp>
      <p:sp>
        <p:nvSpPr>
          <p:cNvPr id="3" name="Content Placeholder 2">
            <a:extLst>
              <a:ext uri="{FF2B5EF4-FFF2-40B4-BE49-F238E27FC236}">
                <a16:creationId xmlns:a16="http://schemas.microsoft.com/office/drawing/2014/main" id="{3746BB3F-813D-C243-951B-89263C568516}"/>
              </a:ext>
            </a:extLst>
          </p:cNvPr>
          <p:cNvSpPr>
            <a:spLocks noGrp="1"/>
          </p:cNvSpPr>
          <p:nvPr>
            <p:ph idx="1"/>
          </p:nvPr>
        </p:nvSpPr>
        <p:spPr/>
        <p:txBody>
          <a:bodyPr/>
          <a:lstStyle/>
          <a:p>
            <a:r>
              <a:rPr lang="en-US" dirty="0"/>
              <a:t>Monday: </a:t>
            </a:r>
          </a:p>
          <a:p>
            <a:r>
              <a:rPr lang="en-US" dirty="0"/>
              <a:t>Wednesday: during class, will start own DMP</a:t>
            </a:r>
          </a:p>
        </p:txBody>
      </p:sp>
      <p:sp>
        <p:nvSpPr>
          <p:cNvPr id="4" name="Slide Number Placeholder 3">
            <a:extLst>
              <a:ext uri="{FF2B5EF4-FFF2-40B4-BE49-F238E27FC236}">
                <a16:creationId xmlns:a16="http://schemas.microsoft.com/office/drawing/2014/main" id="{974185A0-5749-2749-A8F1-D9636A9BE931}"/>
              </a:ext>
            </a:extLst>
          </p:cNvPr>
          <p:cNvSpPr>
            <a:spLocks noGrp="1"/>
          </p:cNvSpPr>
          <p:nvPr>
            <p:ph type="sldNum" sz="quarter" idx="12"/>
          </p:nvPr>
        </p:nvSpPr>
        <p:spPr/>
        <p:txBody>
          <a:bodyPr/>
          <a:lstStyle/>
          <a:p>
            <a:fld id="{D9789731-A746-844E-BF8E-88C39D2D62E5}" type="slidenum">
              <a:rPr lang="en-US" smtClean="0"/>
              <a:t>40</a:t>
            </a:fld>
            <a:endParaRPr lang="en-US"/>
          </a:p>
        </p:txBody>
      </p:sp>
    </p:spTree>
    <p:extLst>
      <p:ext uri="{BB962C8B-B14F-4D97-AF65-F5344CB8AC3E}">
        <p14:creationId xmlns:p14="http://schemas.microsoft.com/office/powerpoint/2010/main" val="11717756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5" name="Content Placeholder 2"/>
          <p:cNvSpPr>
            <a:spLocks noGrp="1"/>
          </p:cNvSpPr>
          <p:nvPr>
            <p:ph idx="1"/>
          </p:nvPr>
        </p:nvSpPr>
        <p:spPr>
          <a:xfrm>
            <a:off x="319991" y="1543829"/>
            <a:ext cx="8332097" cy="4804407"/>
          </a:xfrm>
        </p:spPr>
        <p:txBody>
          <a:bodyPr>
            <a:noAutofit/>
          </a:bodyPr>
          <a:lstStyle/>
          <a:p>
            <a:pPr>
              <a:buClr>
                <a:schemeClr val="accent1">
                  <a:lumMod val="75000"/>
                </a:schemeClr>
              </a:buClr>
              <a:buSzPct val="100000"/>
            </a:pPr>
            <a:r>
              <a:rPr lang="en-US" dirty="0">
                <a:ea typeface="ＭＳ Ｐゴシック" pitchFamily="34" charset="-128"/>
              </a:rPr>
              <a:t>Data is a valuable asset – it is expensive and time consuming to collect </a:t>
            </a:r>
          </a:p>
          <a:p>
            <a:pPr>
              <a:buClr>
                <a:schemeClr val="accent1">
                  <a:lumMod val="75000"/>
                </a:schemeClr>
              </a:buClr>
            </a:pPr>
            <a:r>
              <a:rPr lang="en-US" dirty="0">
                <a:ea typeface="ＭＳ Ｐゴシック" pitchFamily="34" charset="-128"/>
              </a:rPr>
              <a:t>Data should be managed to:</a:t>
            </a:r>
          </a:p>
          <a:p>
            <a:pPr lvl="1">
              <a:buClr>
                <a:schemeClr val="accent1">
                  <a:lumMod val="75000"/>
                </a:schemeClr>
              </a:buClr>
              <a:buSzPct val="90000"/>
              <a:buFont typeface="Courier New" pitchFamily="49" charset="0"/>
              <a:buChar char="o"/>
            </a:pPr>
            <a:r>
              <a:rPr lang="en-US" dirty="0">
                <a:ea typeface="ＭＳ Ｐゴシック" pitchFamily="34" charset="-128"/>
              </a:rPr>
              <a:t>maximize the effective use and value of data and information assets</a:t>
            </a:r>
          </a:p>
          <a:p>
            <a:pPr lvl="1">
              <a:buClr>
                <a:schemeClr val="accent1">
                  <a:lumMod val="75000"/>
                </a:schemeClr>
              </a:buClr>
              <a:buSzPct val="90000"/>
              <a:buFont typeface="Courier New" pitchFamily="49" charset="0"/>
              <a:buChar char="o"/>
            </a:pPr>
            <a:r>
              <a:rPr lang="en-US" dirty="0">
                <a:ea typeface="ＭＳ Ｐゴシック" pitchFamily="34" charset="-128"/>
              </a:rPr>
              <a:t>continually improve the quality</a:t>
            </a:r>
          </a:p>
          <a:p>
            <a:pPr lvl="1">
              <a:buClr>
                <a:schemeClr val="accent1">
                  <a:lumMod val="75000"/>
                </a:schemeClr>
              </a:buClr>
              <a:buSzPct val="90000"/>
              <a:buFont typeface="Courier New" pitchFamily="49" charset="0"/>
              <a:buChar char="o"/>
            </a:pPr>
            <a:r>
              <a:rPr lang="en-US" dirty="0">
                <a:ea typeface="ＭＳ Ｐゴシック" pitchFamily="34" charset="-128"/>
              </a:rPr>
              <a:t>ensure appropriate use of data and information</a:t>
            </a:r>
          </a:p>
          <a:p>
            <a:pPr lvl="1">
              <a:buClr>
                <a:schemeClr val="accent1">
                  <a:lumMod val="75000"/>
                </a:schemeClr>
              </a:buClr>
              <a:buSzPct val="90000"/>
              <a:buFont typeface="Courier New" pitchFamily="49" charset="0"/>
              <a:buChar char="o"/>
            </a:pPr>
            <a:r>
              <a:rPr lang="en-US" dirty="0">
                <a:ea typeface="ＭＳ Ｐゴシック" pitchFamily="34" charset="-128"/>
              </a:rPr>
              <a:t>facilitate data sharing</a:t>
            </a:r>
          </a:p>
          <a:p>
            <a:pPr lvl="1">
              <a:buClr>
                <a:schemeClr val="accent1">
                  <a:lumMod val="75000"/>
                </a:schemeClr>
              </a:buClr>
              <a:buSzPct val="90000"/>
              <a:buFont typeface="Courier New" pitchFamily="49" charset="0"/>
              <a:buChar char="o"/>
            </a:pPr>
            <a:r>
              <a:rPr lang="en-US" dirty="0">
                <a:ea typeface="ＭＳ Ｐゴシック" pitchFamily="34" charset="-128"/>
              </a:rPr>
              <a:t>ensure sustainability and accessibility in long term for re-use in science</a:t>
            </a:r>
          </a:p>
          <a:p>
            <a:pPr marL="109728" indent="0">
              <a:buClr>
                <a:srgbClr val="177F8A"/>
              </a:buClr>
              <a:buNone/>
            </a:pPr>
            <a:endParaRPr lang="en-US" dirty="0">
              <a:ea typeface="ＭＳ Ｐゴシック" pitchFamily="34" charset="-128"/>
            </a:endParaRPr>
          </a:p>
          <a:p>
            <a:pPr marL="109728" indent="0">
              <a:buClr>
                <a:srgbClr val="177F8A"/>
              </a:buClr>
              <a:buNone/>
            </a:pPr>
            <a:endParaRPr lang="en-US" dirty="0">
              <a:ea typeface="ＭＳ Ｐゴシック" pitchFamily="34" charset="-128"/>
            </a:endParaRPr>
          </a:p>
          <a:p>
            <a:pPr marL="109728" indent="0">
              <a:buClr>
                <a:srgbClr val="177F8A"/>
              </a:buClr>
              <a:buSzPct val="100000"/>
              <a:buNone/>
            </a:pPr>
            <a:endParaRPr lang="en-US" dirty="0">
              <a:ea typeface="ＭＳ Ｐゴシック" pitchFamily="34" charset="-128"/>
            </a:endParaRPr>
          </a:p>
        </p:txBody>
      </p:sp>
      <p:sp>
        <p:nvSpPr>
          <p:cNvPr id="13314" name="Title 1"/>
          <p:cNvSpPr>
            <a:spLocks noGrp="1"/>
          </p:cNvSpPr>
          <p:nvPr>
            <p:ph type="title"/>
          </p:nvPr>
        </p:nvSpPr>
        <p:spPr>
          <a:xfrm>
            <a:off x="0" y="506607"/>
            <a:ext cx="9144000" cy="701018"/>
          </a:xfrm>
        </p:spPr>
        <p:txBody>
          <a:bodyPr>
            <a:noAutofit/>
          </a:bodyPr>
          <a:lstStyle/>
          <a:p>
            <a:r>
              <a:rPr lang="en-US" dirty="0">
                <a:ea typeface="ＭＳ Ｐゴシック" pitchFamily="34" charset="-128"/>
              </a:rPr>
              <a:t>Why Data Management: </a:t>
            </a:r>
            <a:br>
              <a:rPr lang="en-US" dirty="0">
                <a:ea typeface="ＭＳ Ｐゴシック" pitchFamily="34" charset="-128"/>
              </a:rPr>
            </a:br>
            <a:r>
              <a:rPr lang="en-US" dirty="0">
                <a:ea typeface="ＭＳ Ｐゴシック" pitchFamily="34" charset="-128"/>
              </a:rPr>
              <a:t>Foundation for Advancement of Science </a:t>
            </a:r>
          </a:p>
        </p:txBody>
      </p:sp>
    </p:spTree>
    <p:extLst>
      <p:ext uri="{BB962C8B-B14F-4D97-AF65-F5344CB8AC3E}">
        <p14:creationId xmlns:p14="http://schemas.microsoft.com/office/powerpoint/2010/main" val="4138268025"/>
      </p:ext>
    </p:extLst>
  </p:cSld>
  <p:clrMapOvr>
    <a:masterClrMapping/>
  </p:clrMapOvr>
  <p:transition spd="med">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Data management pipeline</a:t>
            </a:r>
          </a:p>
        </p:txBody>
      </p:sp>
      <p:sp>
        <p:nvSpPr>
          <p:cNvPr id="4" name="TextBox 3"/>
          <p:cNvSpPr txBox="1"/>
          <p:nvPr/>
        </p:nvSpPr>
        <p:spPr>
          <a:xfrm>
            <a:off x="162888" y="1417638"/>
            <a:ext cx="588623" cy="369332"/>
          </a:xfrm>
          <a:prstGeom prst="rect">
            <a:avLst/>
          </a:prstGeom>
          <a:noFill/>
        </p:spPr>
        <p:txBody>
          <a:bodyPr wrap="none" rtlCol="0">
            <a:spAutoFit/>
          </a:bodyPr>
          <a:lstStyle/>
          <a:p>
            <a:r>
              <a:rPr lang="en-US" dirty="0"/>
              <a:t>Plan</a:t>
            </a:r>
          </a:p>
        </p:txBody>
      </p:sp>
      <p:sp>
        <p:nvSpPr>
          <p:cNvPr id="5" name="TextBox 4"/>
          <p:cNvSpPr txBox="1"/>
          <p:nvPr/>
        </p:nvSpPr>
        <p:spPr>
          <a:xfrm>
            <a:off x="1000117" y="1972178"/>
            <a:ext cx="1143646" cy="646331"/>
          </a:xfrm>
          <a:prstGeom prst="rect">
            <a:avLst/>
          </a:prstGeom>
          <a:noFill/>
        </p:spPr>
        <p:txBody>
          <a:bodyPr wrap="none" rtlCol="0">
            <a:spAutoFit/>
          </a:bodyPr>
          <a:lstStyle/>
          <a:p>
            <a:r>
              <a:rPr lang="en-US" dirty="0"/>
              <a:t>Collect</a:t>
            </a:r>
          </a:p>
          <a:p>
            <a:r>
              <a:rPr lang="en-US" dirty="0"/>
              <a:t>(raw data)</a:t>
            </a:r>
          </a:p>
        </p:txBody>
      </p:sp>
      <p:sp>
        <p:nvSpPr>
          <p:cNvPr id="6" name="TextBox 5"/>
          <p:cNvSpPr txBox="1"/>
          <p:nvPr/>
        </p:nvSpPr>
        <p:spPr>
          <a:xfrm>
            <a:off x="2216570" y="2105892"/>
            <a:ext cx="1605568" cy="369332"/>
          </a:xfrm>
          <a:prstGeom prst="rect">
            <a:avLst/>
          </a:prstGeom>
          <a:noFill/>
        </p:spPr>
        <p:txBody>
          <a:bodyPr wrap="none" rtlCol="0">
            <a:spAutoFit/>
          </a:bodyPr>
          <a:lstStyle/>
          <a:p>
            <a:r>
              <a:rPr lang="en-US" dirty="0"/>
              <a:t>Quality Control</a:t>
            </a:r>
          </a:p>
        </p:txBody>
      </p:sp>
      <p:sp>
        <p:nvSpPr>
          <p:cNvPr id="7" name="TextBox 6"/>
          <p:cNvSpPr txBox="1"/>
          <p:nvPr/>
        </p:nvSpPr>
        <p:spPr>
          <a:xfrm>
            <a:off x="4119269" y="2105892"/>
            <a:ext cx="1107996" cy="369332"/>
          </a:xfrm>
          <a:prstGeom prst="rect">
            <a:avLst/>
          </a:prstGeom>
          <a:noFill/>
        </p:spPr>
        <p:txBody>
          <a:bodyPr wrap="none" rtlCol="0">
            <a:spAutoFit/>
          </a:bodyPr>
          <a:lstStyle/>
          <a:p>
            <a:r>
              <a:rPr lang="en-US" dirty="0"/>
              <a:t>Metadata</a:t>
            </a:r>
          </a:p>
        </p:txBody>
      </p:sp>
      <p:sp>
        <p:nvSpPr>
          <p:cNvPr id="8" name="TextBox 7"/>
          <p:cNvSpPr txBox="1"/>
          <p:nvPr/>
        </p:nvSpPr>
        <p:spPr>
          <a:xfrm>
            <a:off x="5603674" y="1972178"/>
            <a:ext cx="1149674" cy="646331"/>
          </a:xfrm>
          <a:prstGeom prst="rect">
            <a:avLst/>
          </a:prstGeom>
          <a:noFill/>
        </p:spPr>
        <p:txBody>
          <a:bodyPr wrap="none" rtlCol="0">
            <a:spAutoFit/>
          </a:bodyPr>
          <a:lstStyle/>
          <a:p>
            <a:r>
              <a:rPr lang="en-US"/>
              <a:t>Preserve </a:t>
            </a:r>
          </a:p>
          <a:p>
            <a:r>
              <a:rPr lang="en-US" dirty="0"/>
              <a:t>(tidy data)</a:t>
            </a:r>
          </a:p>
        </p:txBody>
      </p:sp>
      <p:sp>
        <p:nvSpPr>
          <p:cNvPr id="9" name="TextBox 8"/>
          <p:cNvSpPr txBox="1"/>
          <p:nvPr/>
        </p:nvSpPr>
        <p:spPr>
          <a:xfrm>
            <a:off x="6511663" y="2964965"/>
            <a:ext cx="1174585" cy="646331"/>
          </a:xfrm>
          <a:prstGeom prst="rect">
            <a:avLst/>
          </a:prstGeom>
          <a:noFill/>
        </p:spPr>
        <p:txBody>
          <a:bodyPr wrap="square" rtlCol="0">
            <a:spAutoFit/>
          </a:bodyPr>
          <a:lstStyle/>
          <a:p>
            <a:r>
              <a:rPr lang="en-US" dirty="0"/>
              <a:t>Analyze &amp; Graph</a:t>
            </a:r>
          </a:p>
        </p:txBody>
      </p:sp>
      <p:sp>
        <p:nvSpPr>
          <p:cNvPr id="10" name="TextBox 9"/>
          <p:cNvSpPr txBox="1"/>
          <p:nvPr/>
        </p:nvSpPr>
        <p:spPr>
          <a:xfrm>
            <a:off x="4131860" y="3241964"/>
            <a:ext cx="984565" cy="369332"/>
          </a:xfrm>
          <a:prstGeom prst="rect">
            <a:avLst/>
          </a:prstGeom>
          <a:noFill/>
        </p:spPr>
        <p:txBody>
          <a:bodyPr wrap="none" rtlCol="0">
            <a:spAutoFit/>
          </a:bodyPr>
          <a:lstStyle/>
          <a:p>
            <a:r>
              <a:rPr lang="en-US"/>
              <a:t>Discover</a:t>
            </a:r>
          </a:p>
        </p:txBody>
      </p:sp>
      <p:sp>
        <p:nvSpPr>
          <p:cNvPr id="11" name="TextBox 10"/>
          <p:cNvSpPr txBox="1"/>
          <p:nvPr/>
        </p:nvSpPr>
        <p:spPr>
          <a:xfrm>
            <a:off x="5116425" y="4193370"/>
            <a:ext cx="1035348" cy="369332"/>
          </a:xfrm>
          <a:prstGeom prst="rect">
            <a:avLst/>
          </a:prstGeom>
          <a:noFill/>
        </p:spPr>
        <p:txBody>
          <a:bodyPr wrap="none" rtlCol="0">
            <a:spAutoFit/>
          </a:bodyPr>
          <a:lstStyle/>
          <a:p>
            <a:r>
              <a:rPr lang="en-US"/>
              <a:t>Integrate</a:t>
            </a:r>
          </a:p>
        </p:txBody>
      </p:sp>
      <p:cxnSp>
        <p:nvCxnSpPr>
          <p:cNvPr id="13" name="Straight Arrow Connector 12"/>
          <p:cNvCxnSpPr>
            <a:stCxn id="4" idx="3"/>
            <a:endCxn id="5" idx="1"/>
          </p:cNvCxnSpPr>
          <p:nvPr/>
        </p:nvCxnSpPr>
        <p:spPr>
          <a:xfrm>
            <a:off x="751511" y="1602304"/>
            <a:ext cx="248606" cy="6930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endCxn id="6" idx="1"/>
          </p:cNvCxnSpPr>
          <p:nvPr/>
        </p:nvCxnSpPr>
        <p:spPr>
          <a:xfrm>
            <a:off x="2076698" y="2290558"/>
            <a:ext cx="13987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a:stCxn id="6" idx="3"/>
            <a:endCxn id="7" idx="1"/>
          </p:cNvCxnSpPr>
          <p:nvPr/>
        </p:nvCxnSpPr>
        <p:spPr>
          <a:xfrm>
            <a:off x="3822138" y="2290558"/>
            <a:ext cx="29713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stCxn id="7" idx="3"/>
            <a:endCxn id="8" idx="1"/>
          </p:cNvCxnSpPr>
          <p:nvPr/>
        </p:nvCxnSpPr>
        <p:spPr>
          <a:xfrm>
            <a:off x="5227265" y="2290558"/>
            <a:ext cx="376409" cy="478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a:stCxn id="8" idx="2"/>
            <a:endCxn id="9" idx="1"/>
          </p:cNvCxnSpPr>
          <p:nvPr/>
        </p:nvCxnSpPr>
        <p:spPr>
          <a:xfrm>
            <a:off x="6178511" y="2618509"/>
            <a:ext cx="333152" cy="66962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a:stCxn id="8" idx="2"/>
            <a:endCxn id="10" idx="3"/>
          </p:cNvCxnSpPr>
          <p:nvPr/>
        </p:nvCxnSpPr>
        <p:spPr>
          <a:xfrm flipH="1">
            <a:off x="5116425" y="2618509"/>
            <a:ext cx="1062086" cy="808121"/>
          </a:xfrm>
          <a:prstGeom prst="straightConnector1">
            <a:avLst/>
          </a:prstGeom>
          <a:ln w="15875">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a:stCxn id="10" idx="3"/>
            <a:endCxn id="11" idx="0"/>
          </p:cNvCxnSpPr>
          <p:nvPr/>
        </p:nvCxnSpPr>
        <p:spPr>
          <a:xfrm>
            <a:off x="5116425" y="3426630"/>
            <a:ext cx="517674" cy="766740"/>
          </a:xfrm>
          <a:prstGeom prst="straightConnector1">
            <a:avLst/>
          </a:prstGeom>
          <a:ln w="15875">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a:stCxn id="11" idx="0"/>
            <a:endCxn id="9" idx="1"/>
          </p:cNvCxnSpPr>
          <p:nvPr/>
        </p:nvCxnSpPr>
        <p:spPr>
          <a:xfrm flipV="1">
            <a:off x="5634099" y="3288131"/>
            <a:ext cx="877564" cy="905239"/>
          </a:xfrm>
          <a:prstGeom prst="straightConnector1">
            <a:avLst/>
          </a:prstGeom>
          <a:ln w="15875">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a:stCxn id="9" idx="3"/>
            <a:endCxn id="58" idx="1"/>
          </p:cNvCxnSpPr>
          <p:nvPr/>
        </p:nvCxnSpPr>
        <p:spPr>
          <a:xfrm>
            <a:off x="7686248" y="3288131"/>
            <a:ext cx="250277" cy="902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8" name="TextBox 57"/>
          <p:cNvSpPr txBox="1"/>
          <p:nvPr/>
        </p:nvSpPr>
        <p:spPr>
          <a:xfrm>
            <a:off x="7936525" y="2973987"/>
            <a:ext cx="1254574" cy="646331"/>
          </a:xfrm>
          <a:prstGeom prst="rect">
            <a:avLst/>
          </a:prstGeom>
          <a:noFill/>
        </p:spPr>
        <p:txBody>
          <a:bodyPr wrap="none" rtlCol="0">
            <a:spAutoFit/>
          </a:bodyPr>
          <a:lstStyle/>
          <a:p>
            <a:r>
              <a:rPr lang="en-US" dirty="0"/>
              <a:t>Published</a:t>
            </a:r>
          </a:p>
          <a:p>
            <a:r>
              <a:rPr lang="en-US" dirty="0"/>
              <a:t>Manuscript</a:t>
            </a:r>
          </a:p>
        </p:txBody>
      </p:sp>
      <p:sp>
        <p:nvSpPr>
          <p:cNvPr id="21" name="Rectangle 20"/>
          <p:cNvSpPr/>
          <p:nvPr/>
        </p:nvSpPr>
        <p:spPr>
          <a:xfrm>
            <a:off x="1010440" y="1786970"/>
            <a:ext cx="5695160" cy="831539"/>
          </a:xfrm>
          <a:prstGeom prst="rect">
            <a:avLst/>
          </a:prstGeom>
          <a:noFill/>
          <a:ln w="22225">
            <a:solidFill>
              <a:schemeClr val="accent3"/>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extBox 1"/>
          <p:cNvSpPr txBox="1"/>
          <p:nvPr/>
        </p:nvSpPr>
        <p:spPr>
          <a:xfrm>
            <a:off x="1822454" y="1468500"/>
            <a:ext cx="1932837" cy="369332"/>
          </a:xfrm>
          <a:prstGeom prst="rect">
            <a:avLst/>
          </a:prstGeom>
          <a:noFill/>
        </p:spPr>
        <p:txBody>
          <a:bodyPr wrap="none" rtlCol="0">
            <a:spAutoFit/>
          </a:bodyPr>
          <a:lstStyle/>
          <a:p>
            <a:r>
              <a:rPr lang="en-US" dirty="0"/>
              <a:t>Data Management</a:t>
            </a:r>
          </a:p>
        </p:txBody>
      </p:sp>
      <p:sp>
        <p:nvSpPr>
          <p:cNvPr id="24" name="TextBox 23">
            <a:extLst>
              <a:ext uri="{FF2B5EF4-FFF2-40B4-BE49-F238E27FC236}">
                <a16:creationId xmlns:a16="http://schemas.microsoft.com/office/drawing/2014/main" id="{7F48C86E-1AF3-244F-8C58-4D7DBC7F64C4}"/>
              </a:ext>
            </a:extLst>
          </p:cNvPr>
          <p:cNvSpPr txBox="1"/>
          <p:nvPr/>
        </p:nvSpPr>
        <p:spPr>
          <a:xfrm>
            <a:off x="825190" y="6556918"/>
            <a:ext cx="4397101" cy="369332"/>
          </a:xfrm>
          <a:prstGeom prst="rect">
            <a:avLst/>
          </a:prstGeom>
          <a:noFill/>
        </p:spPr>
        <p:txBody>
          <a:bodyPr wrap="none" rtlCol="0">
            <a:spAutoFit/>
          </a:bodyPr>
          <a:lstStyle/>
          <a:p>
            <a:r>
              <a:rPr lang="en-US" dirty="0"/>
              <a:t>Adapted from </a:t>
            </a:r>
            <a:r>
              <a:rPr lang="en-US" dirty="0" err="1"/>
              <a:t>DataOne</a:t>
            </a:r>
            <a:r>
              <a:rPr lang="en-US" dirty="0"/>
              <a:t> Best Practices Primer</a:t>
            </a:r>
          </a:p>
        </p:txBody>
      </p:sp>
    </p:spTree>
    <p:extLst>
      <p:ext uri="{BB962C8B-B14F-4D97-AF65-F5344CB8AC3E}">
        <p14:creationId xmlns:p14="http://schemas.microsoft.com/office/powerpoint/2010/main" val="1630348713"/>
      </p:ext>
    </p:extLst>
  </p:cSld>
  <p:clrMapOvr>
    <a:masterClrMapping/>
  </p:clrMapOvr>
  <p:transition spd="med">
    <p:fade/>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3" name="Freeform: Shape 72">
            <a:extLst>
              <a:ext uri="{FF2B5EF4-FFF2-40B4-BE49-F238E27FC236}">
                <a16:creationId xmlns:a16="http://schemas.microsoft.com/office/drawing/2014/main" id="{42285737-90EE-47DC-AC80-8AE156B119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1"/>
            <a:ext cx="3302781" cy="6858001"/>
          </a:xfrm>
          <a:custGeom>
            <a:avLst/>
            <a:gdLst>
              <a:gd name="connsiteX0" fmla="*/ 3223890 w 4403709"/>
              <a:gd name="connsiteY0" fmla="*/ 6858001 h 6858001"/>
              <a:gd name="connsiteX1" fmla="*/ 4101908 w 4403709"/>
              <a:gd name="connsiteY1" fmla="*/ 6858001 h 6858001"/>
              <a:gd name="connsiteX2" fmla="*/ 3254950 w 4403709"/>
              <a:gd name="connsiteY2" fmla="*/ 1599356 h 6858001"/>
              <a:gd name="connsiteX3" fmla="*/ 3254950 w 4403709"/>
              <a:gd name="connsiteY3" fmla="*/ 1594062 h 6858001"/>
              <a:gd name="connsiteX4" fmla="*/ 4403709 w 4403709"/>
              <a:gd name="connsiteY4" fmla="*/ 0 h 6858001"/>
              <a:gd name="connsiteX5" fmla="*/ 3254950 w 4403709"/>
              <a:gd name="connsiteY5" fmla="*/ 0 h 6858001"/>
              <a:gd name="connsiteX6" fmla="*/ 2903520 w 4403709"/>
              <a:gd name="connsiteY6" fmla="*/ 0 h 6858001"/>
              <a:gd name="connsiteX7" fmla="*/ 0 w 4403709"/>
              <a:gd name="connsiteY7" fmla="*/ 0 h 6858001"/>
              <a:gd name="connsiteX8" fmla="*/ 0 w 4403709"/>
              <a:gd name="connsiteY8" fmla="*/ 6858000 h 6858001"/>
              <a:gd name="connsiteX9" fmla="*/ 3223890 w 4403709"/>
              <a:gd name="connsiteY9" fmla="*/ 685800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03709" h="6858001">
                <a:moveTo>
                  <a:pt x="3223890" y="6858001"/>
                </a:moveTo>
                <a:lnTo>
                  <a:pt x="4101908" y="6858001"/>
                </a:lnTo>
                <a:lnTo>
                  <a:pt x="3254950" y="1599356"/>
                </a:lnTo>
                <a:lnTo>
                  <a:pt x="3254950" y="1594062"/>
                </a:lnTo>
                <a:lnTo>
                  <a:pt x="4403709" y="0"/>
                </a:lnTo>
                <a:lnTo>
                  <a:pt x="3254950" y="0"/>
                </a:lnTo>
                <a:lnTo>
                  <a:pt x="2903520" y="0"/>
                </a:lnTo>
                <a:lnTo>
                  <a:pt x="0" y="0"/>
                </a:lnTo>
                <a:lnTo>
                  <a:pt x="0" y="6858000"/>
                </a:lnTo>
                <a:lnTo>
                  <a:pt x="3223890" y="6858000"/>
                </a:lnTo>
                <a:close/>
              </a:path>
            </a:pathLst>
          </a:custGeom>
          <a:ln>
            <a:noFill/>
          </a:ln>
        </p:spPr>
        <p:style>
          <a:lnRef idx="2">
            <a:schemeClr val="accent1">
              <a:shade val="50000"/>
            </a:schemeClr>
          </a:lnRef>
          <a:fillRef idx="1002">
            <a:schemeClr val="dk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75" name="Group 74">
            <a:extLst>
              <a:ext uri="{FF2B5EF4-FFF2-40B4-BE49-F238E27FC236}">
                <a16:creationId xmlns:a16="http://schemas.microsoft.com/office/drawing/2014/main" id="{B57BDC17-F1B3-455F-BBF1-680AA1F25C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486469" y="0"/>
            <a:ext cx="1827609" cy="6858001"/>
            <a:chOff x="1320800" y="0"/>
            <a:chExt cx="2436813" cy="6858001"/>
          </a:xfrm>
        </p:grpSpPr>
        <p:sp>
          <p:nvSpPr>
            <p:cNvPr id="76" name="Freeform 6">
              <a:extLst>
                <a:ext uri="{FF2B5EF4-FFF2-40B4-BE49-F238E27FC236}">
                  <a16:creationId xmlns:a16="http://schemas.microsoft.com/office/drawing/2014/main" id="{64E2FA9A-FEF7-4501-B0EB-5E45EDD217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77" name="Freeform 7">
              <a:extLst>
                <a:ext uri="{FF2B5EF4-FFF2-40B4-BE49-F238E27FC236}">
                  <a16:creationId xmlns:a16="http://schemas.microsoft.com/office/drawing/2014/main" id="{BC38192B-B4CB-47D4-A3B1-10010247F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rgbClr val="595959"/>
            </a:solidFill>
            <a:ln>
              <a:noFill/>
            </a:ln>
          </p:spPr>
        </p:sp>
        <p:sp>
          <p:nvSpPr>
            <p:cNvPr id="78" name="Freeform 8">
              <a:extLst>
                <a:ext uri="{FF2B5EF4-FFF2-40B4-BE49-F238E27FC236}">
                  <a16:creationId xmlns:a16="http://schemas.microsoft.com/office/drawing/2014/main" id="{96330E33-E171-4B0F-82B5-AF7230399B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rgbClr val="262626"/>
            </a:solidFill>
            <a:ln>
              <a:noFill/>
            </a:ln>
          </p:spPr>
        </p:sp>
        <p:sp>
          <p:nvSpPr>
            <p:cNvPr id="79" name="Freeform 9">
              <a:extLst>
                <a:ext uri="{FF2B5EF4-FFF2-40B4-BE49-F238E27FC236}">
                  <a16:creationId xmlns:a16="http://schemas.microsoft.com/office/drawing/2014/main" id="{332B1723-69BF-42D7-B757-0FA059E152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80" name="Freeform 10">
              <a:extLst>
                <a:ext uri="{FF2B5EF4-FFF2-40B4-BE49-F238E27FC236}">
                  <a16:creationId xmlns:a16="http://schemas.microsoft.com/office/drawing/2014/main" id="{F115D62D-1E96-48D1-A78D-D370A0BFB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81" name="Freeform 11">
              <a:extLst>
                <a:ext uri="{FF2B5EF4-FFF2-40B4-BE49-F238E27FC236}">
                  <a16:creationId xmlns:a16="http://schemas.microsoft.com/office/drawing/2014/main" id="{91C2876A-169D-4822-A766-C00578C88B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rgbClr val="404040"/>
            </a:solidFill>
            <a:ln>
              <a:noFill/>
            </a:ln>
          </p:spPr>
        </p:sp>
      </p:grpSp>
      <p:sp>
        <p:nvSpPr>
          <p:cNvPr id="13314" name="Title 1"/>
          <p:cNvSpPr>
            <a:spLocks noGrp="1"/>
          </p:cNvSpPr>
          <p:nvPr>
            <p:ph type="title"/>
          </p:nvPr>
        </p:nvSpPr>
        <p:spPr>
          <a:xfrm>
            <a:off x="401265" y="685800"/>
            <a:ext cx="2085203" cy="5105400"/>
          </a:xfrm>
        </p:spPr>
        <p:txBody>
          <a:bodyPr>
            <a:normAutofit/>
          </a:bodyPr>
          <a:lstStyle/>
          <a:p>
            <a:r>
              <a:rPr lang="en-US" sz="2700">
                <a:solidFill>
                  <a:srgbClr val="FFFFFF"/>
                </a:solidFill>
                <a:ea typeface="ＭＳ Ｐゴシック" pitchFamily="34" charset="-128"/>
              </a:rPr>
              <a:t>Data management goals</a:t>
            </a:r>
          </a:p>
        </p:txBody>
      </p:sp>
      <p:sp>
        <p:nvSpPr>
          <p:cNvPr id="2" name="Slide Number Placeholder 1"/>
          <p:cNvSpPr>
            <a:spLocks noGrp="1"/>
          </p:cNvSpPr>
          <p:nvPr>
            <p:ph type="sldNum" sz="quarter" idx="12"/>
          </p:nvPr>
        </p:nvSpPr>
        <p:spPr>
          <a:xfrm>
            <a:off x="7699176" y="6309360"/>
            <a:ext cx="816173" cy="365125"/>
          </a:xfrm>
        </p:spPr>
        <p:txBody>
          <a:bodyPr>
            <a:normAutofit/>
          </a:bodyPr>
          <a:lstStyle/>
          <a:p>
            <a:pPr>
              <a:spcAft>
                <a:spcPts val="600"/>
              </a:spcAft>
            </a:pPr>
            <a:fld id="{D9789731-A746-844E-BF8E-88C39D2D62E5}" type="slidenum">
              <a:rPr lang="en-US" sz="1000">
                <a:solidFill>
                  <a:prstClr val="black">
                    <a:tint val="75000"/>
                  </a:prstClr>
                </a:solidFill>
              </a:rPr>
              <a:pPr>
                <a:spcAft>
                  <a:spcPts val="600"/>
                </a:spcAft>
              </a:pPr>
              <a:t>7</a:t>
            </a:fld>
            <a:endParaRPr lang="en-US" sz="1000">
              <a:solidFill>
                <a:prstClr val="black">
                  <a:tint val="75000"/>
                </a:prstClr>
              </a:solidFill>
            </a:endParaRPr>
          </a:p>
        </p:txBody>
      </p:sp>
      <p:graphicFrame>
        <p:nvGraphicFramePr>
          <p:cNvPr id="13316" name="Content Placeholder 2">
            <a:extLst>
              <a:ext uri="{FF2B5EF4-FFF2-40B4-BE49-F238E27FC236}">
                <a16:creationId xmlns:a16="http://schemas.microsoft.com/office/drawing/2014/main" id="{10027020-E462-4D87-B0B1-8979551FD64A}"/>
              </a:ext>
            </a:extLst>
          </p:cNvPr>
          <p:cNvGraphicFramePr>
            <a:graphicFrameLocks noGrp="1"/>
          </p:cNvGraphicFramePr>
          <p:nvPr>
            <p:ph idx="1"/>
            <p:extLst>
              <p:ext uri="{D42A27DB-BD31-4B8C-83A1-F6EECF244321}">
                <p14:modId xmlns:p14="http://schemas.microsoft.com/office/powerpoint/2010/main" val="3401843537"/>
              </p:ext>
            </p:extLst>
          </p:nvPr>
        </p:nvGraphicFramePr>
        <p:xfrm>
          <a:off x="3757612" y="685800"/>
          <a:ext cx="4869656" cy="5105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6608461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869D3-27E8-3A41-9C01-0B4791B798DC}"/>
              </a:ext>
            </a:extLst>
          </p:cNvPr>
          <p:cNvSpPr>
            <a:spLocks noGrp="1"/>
          </p:cNvSpPr>
          <p:nvPr>
            <p:ph type="title"/>
          </p:nvPr>
        </p:nvSpPr>
        <p:spPr/>
        <p:txBody>
          <a:bodyPr>
            <a:normAutofit/>
          </a:bodyPr>
          <a:lstStyle/>
          <a:p>
            <a:r>
              <a:rPr lang="en-US" dirty="0">
                <a:solidFill>
                  <a:schemeClr val="accent1"/>
                </a:solidFill>
              </a:rPr>
              <a:t>2. File organization</a:t>
            </a:r>
          </a:p>
        </p:txBody>
      </p:sp>
      <p:sp>
        <p:nvSpPr>
          <p:cNvPr id="3" name="Content Placeholder 2">
            <a:extLst>
              <a:ext uri="{FF2B5EF4-FFF2-40B4-BE49-F238E27FC236}">
                <a16:creationId xmlns:a16="http://schemas.microsoft.com/office/drawing/2014/main" id="{9D2BFF3D-B308-1244-826A-834961AE617E}"/>
              </a:ext>
            </a:extLst>
          </p:cNvPr>
          <p:cNvSpPr>
            <a:spLocks noGrp="1"/>
          </p:cNvSpPr>
          <p:nvPr>
            <p:ph idx="1"/>
          </p:nvPr>
        </p:nvSpPr>
        <p:spPr/>
        <p:txBody>
          <a:bodyPr>
            <a:normAutofit/>
          </a:bodyPr>
          <a:lstStyle/>
          <a:p>
            <a:pPr marL="0" indent="0">
              <a:buNone/>
            </a:pPr>
            <a:r>
              <a:rPr lang="en-US" dirty="0"/>
              <a:t>Start off with a template folder for each R project </a:t>
            </a:r>
          </a:p>
          <a:p>
            <a:pPr marL="800100" lvl="2" indent="0">
              <a:buNone/>
            </a:pPr>
            <a:r>
              <a:rPr lang="en-US" u="sng" dirty="0"/>
              <a:t>Bare minimum</a:t>
            </a:r>
          </a:p>
          <a:p>
            <a:pPr lvl="2"/>
            <a:r>
              <a:rPr lang="en-US" dirty="0"/>
              <a:t>Analysis</a:t>
            </a:r>
          </a:p>
          <a:p>
            <a:pPr lvl="2"/>
            <a:r>
              <a:rPr lang="en-US" dirty="0"/>
              <a:t>Data – raw &amp; tidy</a:t>
            </a:r>
          </a:p>
          <a:p>
            <a:pPr lvl="2"/>
            <a:r>
              <a:rPr lang="en-US" dirty="0" err="1"/>
              <a:t>DataWrangling</a:t>
            </a:r>
            <a:endParaRPr lang="en-US" dirty="0"/>
          </a:p>
          <a:p>
            <a:pPr lvl="2"/>
            <a:r>
              <a:rPr lang="en-US" dirty="0"/>
              <a:t>Documents</a:t>
            </a:r>
          </a:p>
          <a:p>
            <a:pPr lvl="2"/>
            <a:r>
              <a:rPr lang="en-US" dirty="0"/>
              <a:t>Graphics</a:t>
            </a:r>
          </a:p>
          <a:p>
            <a:pPr lvl="2"/>
            <a:r>
              <a:rPr lang="en-US" dirty="0"/>
              <a:t>ReadMe</a:t>
            </a:r>
          </a:p>
        </p:txBody>
      </p:sp>
      <p:sp>
        <p:nvSpPr>
          <p:cNvPr id="4" name="Slide Number Placeholder 3">
            <a:extLst>
              <a:ext uri="{FF2B5EF4-FFF2-40B4-BE49-F238E27FC236}">
                <a16:creationId xmlns:a16="http://schemas.microsoft.com/office/drawing/2014/main" id="{E24C101A-4404-7448-9192-2254B330BAF6}"/>
              </a:ext>
            </a:extLst>
          </p:cNvPr>
          <p:cNvSpPr>
            <a:spLocks noGrp="1"/>
          </p:cNvSpPr>
          <p:nvPr>
            <p:ph type="sldNum" sz="quarter" idx="12"/>
          </p:nvPr>
        </p:nvSpPr>
        <p:spPr/>
        <p:txBody>
          <a:bodyPr/>
          <a:lstStyle/>
          <a:p>
            <a:fld id="{D9789731-A746-844E-BF8E-88C39D2D62E5}" type="slidenum">
              <a:rPr lang="en-US" smtClean="0"/>
              <a:t>8</a:t>
            </a:fld>
            <a:endParaRPr lang="en-US"/>
          </a:p>
        </p:txBody>
      </p:sp>
    </p:spTree>
    <p:extLst>
      <p:ext uri="{BB962C8B-B14F-4D97-AF65-F5344CB8AC3E}">
        <p14:creationId xmlns:p14="http://schemas.microsoft.com/office/powerpoint/2010/main" val="5208607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1BC7A8-FA25-4E4D-8076-1C34C2F4853C}"/>
              </a:ext>
            </a:extLst>
          </p:cNvPr>
          <p:cNvSpPr>
            <a:spLocks noGrp="1"/>
          </p:cNvSpPr>
          <p:nvPr>
            <p:ph type="title"/>
          </p:nvPr>
        </p:nvSpPr>
        <p:spPr>
          <a:xfrm>
            <a:off x="457200" y="-20359"/>
            <a:ext cx="8229600" cy="1143000"/>
          </a:xfrm>
        </p:spPr>
        <p:txBody>
          <a:bodyPr/>
          <a:lstStyle/>
          <a:p>
            <a:r>
              <a:rPr lang="en-US" dirty="0">
                <a:solidFill>
                  <a:schemeClr val="accent1"/>
                </a:solidFill>
              </a:rPr>
              <a:t>2. File organization</a:t>
            </a:r>
          </a:p>
        </p:txBody>
      </p:sp>
      <p:sp>
        <p:nvSpPr>
          <p:cNvPr id="3" name="Content Placeholder 2">
            <a:extLst>
              <a:ext uri="{FF2B5EF4-FFF2-40B4-BE49-F238E27FC236}">
                <a16:creationId xmlns:a16="http://schemas.microsoft.com/office/drawing/2014/main" id="{463D60B9-3ADA-BD4E-B272-24307CEC111A}"/>
              </a:ext>
            </a:extLst>
          </p:cNvPr>
          <p:cNvSpPr>
            <a:spLocks noGrp="1"/>
          </p:cNvSpPr>
          <p:nvPr>
            <p:ph idx="1"/>
          </p:nvPr>
        </p:nvSpPr>
        <p:spPr>
          <a:xfrm>
            <a:off x="457200" y="1122641"/>
            <a:ext cx="8686800" cy="5406091"/>
          </a:xfrm>
        </p:spPr>
        <p:txBody>
          <a:bodyPr>
            <a:normAutofit fontScale="62500" lnSpcReduction="20000"/>
          </a:bodyPr>
          <a:lstStyle/>
          <a:p>
            <a:r>
              <a:rPr lang="en-US" dirty="0"/>
              <a:t>Analysis – scripts for analysis – no data files</a:t>
            </a:r>
          </a:p>
          <a:p>
            <a:r>
              <a:rPr lang="en-US" dirty="0"/>
              <a:t>Data</a:t>
            </a:r>
          </a:p>
          <a:p>
            <a:pPr lvl="1"/>
            <a:r>
              <a:rPr lang="en-US" dirty="0"/>
              <a:t>Raw (read-only, storage, not to be touched, pristine backup)</a:t>
            </a:r>
          </a:p>
          <a:p>
            <a:pPr lvl="1"/>
            <a:r>
              <a:rPr lang="en-US" dirty="0"/>
              <a:t>Tidy (intermediate and final R datasets)</a:t>
            </a:r>
          </a:p>
          <a:p>
            <a:r>
              <a:rPr lang="en-US" dirty="0" err="1"/>
              <a:t>DataWrangling</a:t>
            </a:r>
            <a:endParaRPr lang="en-US" dirty="0"/>
          </a:p>
          <a:p>
            <a:pPr lvl="1"/>
            <a:r>
              <a:rPr lang="en-US" dirty="0" err="1"/>
              <a:t>DataAcquisition.R</a:t>
            </a:r>
            <a:r>
              <a:rPr lang="en-US" dirty="0"/>
              <a:t> – script for compiling all data files into a single dataset</a:t>
            </a:r>
          </a:p>
          <a:p>
            <a:pPr lvl="1"/>
            <a:r>
              <a:rPr lang="en-US" dirty="0" err="1"/>
              <a:t>DataWrangling.R</a:t>
            </a:r>
            <a:r>
              <a:rPr lang="en-US" dirty="0"/>
              <a:t> – script for wrangling data into a tidy format</a:t>
            </a:r>
          </a:p>
          <a:p>
            <a:r>
              <a:rPr lang="en-US" dirty="0"/>
              <a:t>Documents</a:t>
            </a:r>
          </a:p>
          <a:p>
            <a:pPr lvl="1"/>
            <a:r>
              <a:rPr lang="en-US" dirty="0"/>
              <a:t>“Study overview” document(s)</a:t>
            </a:r>
          </a:p>
          <a:p>
            <a:pPr lvl="2"/>
            <a:r>
              <a:rPr lang="en-US" dirty="0"/>
              <a:t>“code book” or “data dictionary” describes the purpose and type of data for each variable in the database </a:t>
            </a:r>
          </a:p>
          <a:p>
            <a:pPr lvl="2"/>
            <a:r>
              <a:rPr lang="en-US" dirty="0"/>
              <a:t>“study design” or “protocol” describes exactly how the study was conducted </a:t>
            </a:r>
          </a:p>
          <a:p>
            <a:pPr lvl="1"/>
            <a:r>
              <a:rPr lang="en-US" dirty="0"/>
              <a:t>Generated documents from analyses - </a:t>
            </a:r>
            <a:r>
              <a:rPr lang="en-US" dirty="0" err="1"/>
              <a:t>Rmarkdown</a:t>
            </a:r>
            <a:r>
              <a:rPr lang="en-US" dirty="0"/>
              <a:t>, word docs, ppt. </a:t>
            </a:r>
          </a:p>
          <a:p>
            <a:pPr lvl="1"/>
            <a:r>
              <a:rPr lang="en-US" dirty="0"/>
              <a:t>Proposal that project was conducted under, IACUC docs etc. </a:t>
            </a:r>
          </a:p>
          <a:p>
            <a:r>
              <a:rPr lang="en-US" dirty="0"/>
              <a:t>Function Library (enables you to do the common things once.)</a:t>
            </a:r>
          </a:p>
          <a:p>
            <a:r>
              <a:rPr lang="en-US" dirty="0"/>
              <a:t>Graphics  - both scripts and images</a:t>
            </a:r>
          </a:p>
          <a:p>
            <a:r>
              <a:rPr lang="en-US" dirty="0"/>
              <a:t>ReadMe</a:t>
            </a:r>
          </a:p>
          <a:p>
            <a:pPr lvl="1"/>
            <a:r>
              <a:rPr lang="en-US" dirty="0"/>
              <a:t>Write down the driving questions and purposes of the project &amp; notes</a:t>
            </a:r>
          </a:p>
          <a:p>
            <a:r>
              <a:rPr lang="en-US" dirty="0"/>
              <a:t>References</a:t>
            </a:r>
          </a:p>
        </p:txBody>
      </p:sp>
      <p:sp>
        <p:nvSpPr>
          <p:cNvPr id="4" name="Slide Number Placeholder 3">
            <a:extLst>
              <a:ext uri="{FF2B5EF4-FFF2-40B4-BE49-F238E27FC236}">
                <a16:creationId xmlns:a16="http://schemas.microsoft.com/office/drawing/2014/main" id="{2E026129-1775-914C-9461-7D0A6EF0C93B}"/>
              </a:ext>
            </a:extLst>
          </p:cNvPr>
          <p:cNvSpPr>
            <a:spLocks noGrp="1"/>
          </p:cNvSpPr>
          <p:nvPr>
            <p:ph type="sldNum" sz="quarter" idx="12"/>
          </p:nvPr>
        </p:nvSpPr>
        <p:spPr/>
        <p:txBody>
          <a:bodyPr/>
          <a:lstStyle/>
          <a:p>
            <a:fld id="{D9789731-A746-844E-BF8E-88C39D2D62E5}" type="slidenum">
              <a:rPr lang="en-US" smtClean="0"/>
              <a:t>9</a:t>
            </a:fld>
            <a:endParaRPr lang="en-US"/>
          </a:p>
        </p:txBody>
      </p:sp>
    </p:spTree>
    <p:extLst>
      <p:ext uri="{BB962C8B-B14F-4D97-AF65-F5344CB8AC3E}">
        <p14:creationId xmlns:p14="http://schemas.microsoft.com/office/powerpoint/2010/main" val="2455613966"/>
      </p:ext>
    </p:extLst>
  </p:cSld>
  <p:clrMapOvr>
    <a:masterClrMapping/>
  </p:clrMapOvr>
</p:sld>
</file>

<file path=ppt/theme/_rels/theme2.xml.rels><?xml version="1.0" encoding="UTF-8" standalone="yes"?>
<Relationships xmlns="http://schemas.openxmlformats.org/package/2006/relationships"><Relationship Id="rId1" Type="http://schemas.openxmlformats.org/officeDocument/2006/relationships/image" Target="NULL"/></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Concourse">
  <a:themeElements>
    <a:clrScheme name="Custom 17">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16515F"/>
      </a:hlink>
      <a:folHlink>
        <a:srgbClr val="44B9E8"/>
      </a:folHlink>
    </a:clrScheme>
    <a:fontScheme name="DataONE">
      <a:majorFont>
        <a:latin typeface="Calibri"/>
        <a:ea typeface=""/>
        <a:cs typeface=""/>
      </a:majorFont>
      <a:minorFont>
        <a:latin typeface="Calibri"/>
        <a:ea typeface=""/>
        <a:cs typeface=""/>
      </a:minorFont>
    </a:fontScheme>
    <a:fmtScheme name="Concourse">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55000"/>
                <a:satMod val="300000"/>
              </a:schemeClr>
            </a:gs>
            <a:gs pos="40000">
              <a:schemeClr val="phClr">
                <a:tint val="65000"/>
                <a:satMod val="300000"/>
              </a:schemeClr>
            </a:gs>
            <a:gs pos="100000">
              <a:schemeClr val="phClr">
                <a:shade val="65000"/>
                <a:satMod val="300000"/>
              </a:schemeClr>
            </a:gs>
          </a:gsLst>
          <a:path path="circle">
            <a:fillToRect l="65000" b="98000"/>
          </a:path>
        </a:gradFill>
        <a:blipFill>
          <a:blip xmlns:r="http://schemas.openxmlformats.org/officeDocument/2006/relationships" r:embed="rId1">
            <a:duotone>
              <a:schemeClr val="phClr">
                <a:shade val="60000"/>
                <a:satMod val="110000"/>
              </a:schemeClr>
              <a:schemeClr val="phClr">
                <a:tint val="95000"/>
              </a:schemeClr>
            </a:duotone>
          </a:blip>
          <a:tile tx="0" ty="0" sx="50000" sy="50000" flip="none" algn="tl"/>
        </a:blip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265</TotalTime>
  <Words>2987</Words>
  <Application>Microsoft Macintosh PowerPoint</Application>
  <PresentationFormat>On-screen Show (4:3)</PresentationFormat>
  <Paragraphs>364</Paragraphs>
  <Slides>40</Slides>
  <Notes>17</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40</vt:i4>
      </vt:variant>
    </vt:vector>
  </HeadingPairs>
  <TitlesOfParts>
    <vt:vector size="53" baseType="lpstr">
      <vt:lpstr>ＭＳ Ｐゴシック</vt:lpstr>
      <vt:lpstr>Arial</vt:lpstr>
      <vt:lpstr>Calibri</vt:lpstr>
      <vt:lpstr>Courier New</vt:lpstr>
      <vt:lpstr>Lato</vt:lpstr>
      <vt:lpstr>Times</vt:lpstr>
      <vt:lpstr>Times New Roman</vt:lpstr>
      <vt:lpstr>Verdana</vt:lpstr>
      <vt:lpstr>Wingdings</vt:lpstr>
      <vt:lpstr>Wingdings 2</vt:lpstr>
      <vt:lpstr>Wingdings 3</vt:lpstr>
      <vt:lpstr>Office Theme</vt:lpstr>
      <vt:lpstr>Concourse</vt:lpstr>
      <vt:lpstr>EEOB 590A:  Data Management and Reproducible Research</vt:lpstr>
      <vt:lpstr>Today’s Class</vt:lpstr>
      <vt:lpstr>1. Why manage data? </vt:lpstr>
      <vt:lpstr>Why Manage Data:  Researcher Perspective</vt:lpstr>
      <vt:lpstr>Why Data Management:  Foundation for Advancement of Science </vt:lpstr>
      <vt:lpstr>Data management pipeline</vt:lpstr>
      <vt:lpstr>Data management goals</vt:lpstr>
      <vt:lpstr>2. File organization</vt:lpstr>
      <vt:lpstr>2. File organization</vt:lpstr>
      <vt:lpstr>2. File organization</vt:lpstr>
      <vt:lpstr>3. What is “Reproducible research”?</vt:lpstr>
      <vt:lpstr>Reproducible Research</vt:lpstr>
      <vt:lpstr>What practical things can you do to make your research reproducible? </vt:lpstr>
      <vt:lpstr>Open Science</vt:lpstr>
      <vt:lpstr>Open Science</vt:lpstr>
      <vt:lpstr>4. Data management plan</vt:lpstr>
      <vt:lpstr>Data management pipeline</vt:lpstr>
      <vt:lpstr>What is a Data Management Plan?</vt:lpstr>
      <vt:lpstr>PowerPoint Presentation</vt:lpstr>
      <vt:lpstr>Components of a General DMP for NSF</vt:lpstr>
      <vt:lpstr>Tools for Creating Data Management Plans </vt:lpstr>
      <vt:lpstr>Find a data management plan online</vt:lpstr>
      <vt:lpstr>DMP1: Data and materials produced</vt:lpstr>
      <vt:lpstr>DMP1: Data and materials produced</vt:lpstr>
      <vt:lpstr>DMP1: Data and materials produced</vt:lpstr>
      <vt:lpstr>DMP2: Standards, Formats, and Metadata</vt:lpstr>
      <vt:lpstr>DMP2: Standards, Formats, and Metadata</vt:lpstr>
      <vt:lpstr>DMP2: Standards, Formats, and Metadata</vt:lpstr>
      <vt:lpstr>DMP2: Standards, Formats, and Metadata</vt:lpstr>
      <vt:lpstr>DMP3: Roles and Responsibilities</vt:lpstr>
      <vt:lpstr>DMP 4: Dissemination Methods</vt:lpstr>
      <vt:lpstr>DMP 4: Dissemination Methods -Dryad</vt:lpstr>
      <vt:lpstr>DMP 5: Policies for Data Sharing and Public Access</vt:lpstr>
      <vt:lpstr>DMP 6: Archiving, Storage and Preservation</vt:lpstr>
      <vt:lpstr>Data Management and Reproducible Research</vt:lpstr>
      <vt:lpstr>PowerPoint Presentation</vt:lpstr>
      <vt:lpstr>5. Git in R Studio</vt:lpstr>
      <vt:lpstr>PowerPoint Presentation</vt:lpstr>
      <vt:lpstr>Using Rstudio, Git, and GitHub</vt:lpstr>
      <vt:lpstr>For next week</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EEOB 590A:  Data Management and Reproducible Research</dc:title>
  <dc:creator>Rogers, Haldre S [EEOB]</dc:creator>
  <cp:lastModifiedBy>Haldre</cp:lastModifiedBy>
  <cp:revision>16</cp:revision>
  <dcterms:created xsi:type="dcterms:W3CDTF">2019-09-17T17:15:39Z</dcterms:created>
  <dcterms:modified xsi:type="dcterms:W3CDTF">2021-09-08T14:16:48Z</dcterms:modified>
</cp:coreProperties>
</file>